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58" r:id="rId4"/>
    <p:sldId id="280" r:id="rId5"/>
    <p:sldId id="279" r:id="rId6"/>
    <p:sldId id="283" r:id="rId7"/>
    <p:sldId id="260" r:id="rId8"/>
    <p:sldId id="281" r:id="rId9"/>
    <p:sldId id="263" r:id="rId10"/>
    <p:sldId id="284" r:id="rId11"/>
    <p:sldId id="285" r:id="rId12"/>
    <p:sldId id="264" r:id="rId13"/>
    <p:sldId id="265" r:id="rId14"/>
    <p:sldId id="286" r:id="rId15"/>
    <p:sldId id="287" r:id="rId16"/>
    <p:sldId id="288"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3" r:id="rId30"/>
    <p:sldId id="302" r:id="rId31"/>
    <p:sldId id="259" r:id="rId32"/>
    <p:sldId id="305" r:id="rId33"/>
    <p:sldId id="306" r:id="rId34"/>
    <p:sldId id="307" r:id="rId35"/>
    <p:sldId id="308" r:id="rId36"/>
    <p:sldId id="309" r:id="rId37"/>
    <p:sldId id="310" r:id="rId38"/>
    <p:sldId id="311" r:id="rId39"/>
    <p:sldId id="312" r:id="rId40"/>
    <p:sldId id="313" r:id="rId41"/>
    <p:sldId id="382" r:id="rId42"/>
    <p:sldId id="38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271" r:id="rId95"/>
    <p:sldId id="272" r:id="rId96"/>
    <p:sldId id="267" r:id="rId9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00A7E2"/>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5" d="100"/>
          <a:sy n="65" d="100"/>
        </p:scale>
        <p:origin x="1323" y="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0642B8-4DBC-4AA8-B3AF-5EFB722B06B7}"/>
              </a:ext>
            </a:extLst>
          </p:cNvPr>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0CBD46E-442B-436D-AD3C-FA51E837C2D3}"/>
              </a:ext>
            </a:extLst>
          </p:cNvPr>
          <p:cNvSpPr>
            <a:spLocks noGrp="1"/>
          </p:cNvSpPr>
          <p:nvPr>
            <p:ph type="body" sz="half" idx="1"/>
          </p:nvPr>
        </p:nvSpPr>
        <p:spPr>
          <a:xfrm>
            <a:off x="457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45299FE-F764-4D99-9BBD-7BE6D9D96148}"/>
              </a:ext>
            </a:extLst>
          </p:cNvPr>
          <p:cNvSpPr>
            <a:spLocks noGrp="1"/>
          </p:cNvSpPr>
          <p:nvPr>
            <p:ph sz="half" idx="2"/>
          </p:nvPr>
        </p:nvSpPr>
        <p:spPr>
          <a:xfrm>
            <a:off x="4648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7AF36E9-C7A0-4B3A-B689-491E5578508C}"/>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DCDB1871-567B-4C39-A0FF-E79BB820F5D2}"/>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AD88A45A-7CAD-4648-8498-F352FAF6E34A}"/>
              </a:ext>
            </a:extLst>
          </p:cNvPr>
          <p:cNvSpPr>
            <a:spLocks noGrp="1"/>
          </p:cNvSpPr>
          <p:nvPr>
            <p:ph type="sldNum" sz="quarter" idx="12"/>
          </p:nvPr>
        </p:nvSpPr>
        <p:spPr>
          <a:xfrm>
            <a:off x="6553200" y="6245225"/>
            <a:ext cx="2133600" cy="476250"/>
          </a:xfrm>
        </p:spPr>
        <p:txBody>
          <a:bodyPr/>
          <a:lstStyle>
            <a:lvl1pPr>
              <a:defRPr/>
            </a:lvl1pPr>
          </a:lstStyle>
          <a:p>
            <a:fld id="{430A9D05-6CB5-43C1-8C66-0E29AA172419}" type="slidenum">
              <a:rPr lang="en-US" altLang="zh-CN"/>
              <a:pPr/>
              <a:t>‹#›</a:t>
            </a:fld>
            <a:endParaRPr lang="en-US" altLang="zh-CN"/>
          </a:p>
        </p:txBody>
      </p:sp>
    </p:spTree>
    <p:extLst>
      <p:ext uri="{BB962C8B-B14F-4D97-AF65-F5344CB8AC3E}">
        <p14:creationId xmlns:p14="http://schemas.microsoft.com/office/powerpoint/2010/main" val="422005908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nsfc.gov.cn/nsfc/cen/00/kxb/gl/manage.html" TargetMode="External"/><Relationship Id="rId3" Type="http://schemas.openxmlformats.org/officeDocument/2006/relationships/hyperlink" Target="http://www.nsfc.gov.cn/nsfc/cen/00/kxb/hxb/images/chem.htm" TargetMode="External"/><Relationship Id="rId7" Type="http://schemas.openxmlformats.org/officeDocument/2006/relationships/hyperlink" Target="http://www.nsfc.gov.cn/nsfc/cen/00/kxb/xx/index.htm" TargetMode="External"/><Relationship Id="rId2" Type="http://schemas.openxmlformats.org/officeDocument/2006/relationships/hyperlink" Target="http://www.nsfc.gov.cn/nsfc/cen/00/kxb/sw/index.htm" TargetMode="External"/><Relationship Id="rId1" Type="http://schemas.openxmlformats.org/officeDocument/2006/relationships/slideLayout" Target="../slideLayouts/slideLayout7.xml"/><Relationship Id="rId6" Type="http://schemas.openxmlformats.org/officeDocument/2006/relationships/hyperlink" Target="http://www.nsfc.gov.cn/nsfc/cen/00/kxb/gc/index.htm" TargetMode="External"/><Relationship Id="rId5" Type="http://schemas.openxmlformats.org/officeDocument/2006/relationships/hyperlink" Target="http://www.nsfc.gov.cn/nsfc/cen/00/kxb/dq/web_html/index.html" TargetMode="External"/><Relationship Id="rId4" Type="http://schemas.openxmlformats.org/officeDocument/2006/relationships/hyperlink" Target="http://www.nsfc.gov.cn/nsfc/cen/00/kxb/sm/index.htm" TargetMode="External"/><Relationship Id="rId9" Type="http://schemas.openxmlformats.org/officeDocument/2006/relationships/hyperlink" Target="http://health.nsfc.gov.c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78693" y="1993486"/>
            <a:ext cx="3786614" cy="707886"/>
          </a:xfrm>
          <a:prstGeom prst="rect">
            <a:avLst/>
          </a:prstGeom>
        </p:spPr>
        <p:txBody>
          <a:bodyPr wrap="none">
            <a:spAutoFit/>
          </a:bodyPr>
          <a:lstStyle/>
          <a:p>
            <a:r>
              <a:rPr lang="zh-CN" altLang="en-US" sz="4000" b="1" dirty="0">
                <a:solidFill>
                  <a:srgbClr val="FF0000"/>
                </a:solidFill>
                <a:latin typeface="黑体" pitchFamily="49" charset="-122"/>
                <a:ea typeface="黑体" pitchFamily="49" charset="-122"/>
              </a:rPr>
              <a:t>博士后基金申请</a:t>
            </a:r>
            <a:endParaRPr lang="zh-CN" altLang="zh-CN" sz="4000" b="1" dirty="0">
              <a:solidFill>
                <a:srgbClr val="FF0000"/>
              </a:solidFill>
              <a:latin typeface="黑体" pitchFamily="49" charset="-122"/>
              <a:ea typeface="黑体" pitchFamily="49" charset="-122"/>
            </a:endParaRPr>
          </a:p>
        </p:txBody>
      </p:sp>
      <p:sp>
        <p:nvSpPr>
          <p:cNvPr id="8" name="矩形 7"/>
          <p:cNvSpPr/>
          <p:nvPr/>
        </p:nvSpPr>
        <p:spPr>
          <a:xfrm>
            <a:off x="1547664" y="3429000"/>
            <a:ext cx="5953874" cy="1077218"/>
          </a:xfrm>
          <a:prstGeom prst="rect">
            <a:avLst/>
          </a:prstGeom>
        </p:spPr>
        <p:txBody>
          <a:bodyPr wrap="none">
            <a:spAutoFit/>
          </a:bodyPr>
          <a:lstStyle/>
          <a:p>
            <a:r>
              <a:rPr lang="zh-CN" altLang="en-US" sz="3200" b="1" dirty="0">
                <a:solidFill>
                  <a:srgbClr val="0000FF"/>
                </a:solidFill>
                <a:latin typeface="黑体" pitchFamily="49" charset="-122"/>
                <a:ea typeface="黑体" pitchFamily="49" charset="-122"/>
              </a:rPr>
              <a:t>中国农科院蔬菜花卉所  张友军</a:t>
            </a:r>
            <a:endParaRPr lang="zh-CN" altLang="zh-CN" sz="3200" b="1" dirty="0">
              <a:solidFill>
                <a:srgbClr val="0000FF"/>
              </a:solidFill>
              <a:latin typeface="黑体" pitchFamily="49" charset="-122"/>
              <a:ea typeface="黑体" pitchFamily="49" charset="-122"/>
            </a:endParaRPr>
          </a:p>
          <a:p>
            <a:endParaRPr lang="zh-CN" altLang="zh-CN" sz="3200" b="1" dirty="0">
              <a:solidFill>
                <a:srgbClr val="0000FF"/>
              </a:solidFill>
              <a:latin typeface="黑体" pitchFamily="49" charset="-122"/>
              <a:ea typeface="黑体" pitchFamily="49" charset="-122"/>
            </a:endParaRPr>
          </a:p>
        </p:txBody>
      </p:sp>
      <p:sp>
        <p:nvSpPr>
          <p:cNvPr id="9" name="矩形 8"/>
          <p:cNvSpPr/>
          <p:nvPr/>
        </p:nvSpPr>
        <p:spPr>
          <a:xfrm>
            <a:off x="3569161" y="4669480"/>
            <a:ext cx="2005677" cy="584775"/>
          </a:xfrm>
          <a:prstGeom prst="rect">
            <a:avLst/>
          </a:prstGeom>
        </p:spPr>
        <p:txBody>
          <a:bodyPr wrap="none">
            <a:spAutoFit/>
          </a:bodyPr>
          <a:lstStyle/>
          <a:p>
            <a:r>
              <a:rPr lang="en-US" altLang="zh-CN" sz="3200" b="1" dirty="0">
                <a:solidFill>
                  <a:srgbClr val="0000FF"/>
                </a:solidFill>
                <a:latin typeface="Arial" pitchFamily="34" charset="0"/>
                <a:ea typeface="黑体" pitchFamily="49" charset="-122"/>
                <a:cs typeface="Arial" pitchFamily="34" charset="0"/>
              </a:rPr>
              <a:t>2018.1.25</a:t>
            </a:r>
            <a:endParaRPr lang="zh-CN" altLang="zh-CN" sz="3200" b="1" dirty="0">
              <a:solidFill>
                <a:srgbClr val="0000FF"/>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284377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E4213F-17B2-45A0-B1D8-6690E2CD9524}"/>
              </a:ext>
            </a:extLst>
          </p:cNvPr>
          <p:cNvSpPr>
            <a:spLocks noGrp="1"/>
          </p:cNvSpPr>
          <p:nvPr>
            <p:ph type="title"/>
          </p:nvPr>
        </p:nvSpPr>
        <p:spPr>
          <a:xfrm>
            <a:off x="395536" y="548680"/>
            <a:ext cx="8229600" cy="850106"/>
          </a:xfrm>
        </p:spPr>
        <p:txBody>
          <a:bodyPr>
            <a:normAutofit/>
          </a:bodyPr>
          <a:lstStyle/>
          <a:p>
            <a:r>
              <a:rPr lang="zh-CN" altLang="en-US" sz="3200" dirty="0">
                <a:solidFill>
                  <a:srgbClr val="FF0000"/>
                </a:solidFill>
                <a:latin typeface="黑体" panose="02010609060101010101" pitchFamily="49" charset="-122"/>
                <a:ea typeface="黑体" panose="02010609060101010101" pitchFamily="49" charset="-122"/>
              </a:rPr>
              <a:t>项目的评审工作 </a:t>
            </a:r>
          </a:p>
        </p:txBody>
      </p:sp>
      <p:sp>
        <p:nvSpPr>
          <p:cNvPr id="3" name="内容占位符 2">
            <a:extLst>
              <a:ext uri="{FF2B5EF4-FFF2-40B4-BE49-F238E27FC236}">
                <a16:creationId xmlns:a16="http://schemas.microsoft.com/office/drawing/2014/main" id="{7A0E0880-584D-431E-9E30-B8F72FACC236}"/>
              </a:ext>
            </a:extLst>
          </p:cNvPr>
          <p:cNvSpPr>
            <a:spLocks noGrp="1"/>
          </p:cNvSpPr>
          <p:nvPr>
            <p:ph idx="1"/>
          </p:nvPr>
        </p:nvSpPr>
        <p:spPr>
          <a:xfrm>
            <a:off x="683568" y="1254771"/>
            <a:ext cx="7826351" cy="4046437"/>
          </a:xfrm>
        </p:spPr>
        <p:txBody>
          <a:bodyPr>
            <a:noAutofit/>
          </a:bodyPr>
          <a:lstStyle/>
          <a:p>
            <a:pPr marL="0" indent="0" fontAlgn="t">
              <a:lnSpc>
                <a:spcPct val="150000"/>
              </a:lnSpc>
              <a:buClr>
                <a:srgbClr val="FF0000"/>
              </a:buClr>
              <a:buNone/>
            </a:pPr>
            <a:r>
              <a:rPr lang="zh-CN" altLang="en-US" sz="2400" b="1" dirty="0">
                <a:solidFill>
                  <a:srgbClr val="0000FF"/>
                </a:solidFill>
                <a:latin typeface="黑体" panose="02010609060101010101" pitchFamily="49" charset="-122"/>
                <a:ea typeface="黑体" panose="02010609060101010101" pitchFamily="49" charset="-122"/>
              </a:rPr>
              <a:t>（一）面上资助和特别资助</a:t>
            </a:r>
            <a:r>
              <a:rPr lang="zh-CN" altLang="en-US" sz="2400" dirty="0">
                <a:solidFill>
                  <a:srgbClr val="0000FF"/>
                </a:solidFill>
                <a:effectLst/>
                <a:latin typeface="黑体" panose="02010609060101010101" pitchFamily="49" charset="-122"/>
                <a:ea typeface="黑体" panose="02010609060101010101" pitchFamily="49" charset="-122"/>
              </a:rPr>
              <a:t> </a:t>
            </a:r>
          </a:p>
          <a:p>
            <a:pPr fontAlgn="t">
              <a:lnSpc>
                <a:spcPct val="150000"/>
              </a:lnSpc>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对面上资助，博士后基金会组织专家通讯评议。</a:t>
            </a:r>
            <a:endParaRPr lang="zh-CN" altLang="en-US" sz="2400" dirty="0">
              <a:solidFill>
                <a:srgbClr val="0000FF"/>
              </a:solidFill>
              <a:effectLst/>
              <a:latin typeface="黑体" panose="02010609060101010101" pitchFamily="49" charset="-122"/>
              <a:ea typeface="黑体" panose="02010609060101010101" pitchFamily="49" charset="-122"/>
            </a:endParaRPr>
          </a:p>
          <a:p>
            <a:pPr fontAlgn="t">
              <a:lnSpc>
                <a:spcPct val="150000"/>
              </a:lnSpc>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对特别资助，博士后基金会先组织专家通讯评议，再组织专家会议评议。</a:t>
            </a:r>
            <a:endParaRPr lang="zh-CN" altLang="en-US" sz="2400" dirty="0">
              <a:solidFill>
                <a:srgbClr val="0000FF"/>
              </a:solidFill>
              <a:effectLst/>
              <a:latin typeface="黑体" panose="02010609060101010101" pitchFamily="49" charset="-122"/>
              <a:ea typeface="黑体" panose="02010609060101010101" pitchFamily="49" charset="-122"/>
            </a:endParaRPr>
          </a:p>
          <a:p>
            <a:pPr fontAlgn="t">
              <a:lnSpc>
                <a:spcPct val="150000"/>
              </a:lnSpc>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专家通讯评议采取匿名评议形式，评审专家不可见申请人姓名等信息。</a:t>
            </a:r>
            <a:r>
              <a:rPr lang="zh-CN" altLang="en-US" sz="2400" dirty="0">
                <a:solidFill>
                  <a:srgbClr val="0000FF"/>
                </a:solidFill>
                <a:effectLst/>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387115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BF07D5-017D-4E9A-9032-B83CDCF68270}"/>
              </a:ext>
            </a:extLst>
          </p:cNvPr>
          <p:cNvSpPr>
            <a:spLocks noGrp="1"/>
          </p:cNvSpPr>
          <p:nvPr>
            <p:ph type="title"/>
          </p:nvPr>
        </p:nvSpPr>
        <p:spPr/>
        <p:txBody>
          <a:bodyPr>
            <a:normAutofit/>
          </a:bodyPr>
          <a:lstStyle/>
          <a:p>
            <a:r>
              <a:rPr lang="zh-CN" altLang="en-US" sz="3200" b="1" dirty="0">
                <a:solidFill>
                  <a:srgbClr val="FF0000"/>
                </a:solidFill>
                <a:latin typeface="黑体" panose="02010609060101010101" pitchFamily="49" charset="-122"/>
                <a:ea typeface="黑体" panose="02010609060101010101" pitchFamily="49" charset="-122"/>
              </a:rPr>
              <a:t>专家通讯评议具体程序</a:t>
            </a:r>
          </a:p>
        </p:txBody>
      </p:sp>
      <p:sp>
        <p:nvSpPr>
          <p:cNvPr id="3" name="内容占位符 2">
            <a:extLst>
              <a:ext uri="{FF2B5EF4-FFF2-40B4-BE49-F238E27FC236}">
                <a16:creationId xmlns:a16="http://schemas.microsoft.com/office/drawing/2014/main" id="{753768DE-9A91-4586-9A60-B3A1F1817629}"/>
              </a:ext>
            </a:extLst>
          </p:cNvPr>
          <p:cNvSpPr>
            <a:spLocks noGrp="1"/>
          </p:cNvSpPr>
          <p:nvPr>
            <p:ph idx="1"/>
          </p:nvPr>
        </p:nvSpPr>
        <p:spPr>
          <a:xfrm>
            <a:off x="457200" y="1417638"/>
            <a:ext cx="8229600" cy="4493095"/>
          </a:xfrm>
        </p:spPr>
        <p:txBody>
          <a:bodyPr>
            <a:noAutofit/>
          </a:bodyPr>
          <a:lstStyle/>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博士后基金会按申请人申报项目所属二级学科对申请材料进行分组。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基金会根据二级学科为每个评审学科组随机匹配</a:t>
            </a:r>
            <a:r>
              <a:rPr lang="en-US" altLang="zh-CN" sz="2400" dirty="0">
                <a:solidFill>
                  <a:srgbClr val="0000FF"/>
                </a:solidFill>
                <a:latin typeface="黑体" panose="02010609060101010101" pitchFamily="49" charset="-122"/>
                <a:ea typeface="黑体" panose="02010609060101010101" pitchFamily="49" charset="-122"/>
              </a:rPr>
              <a:t>7</a:t>
            </a:r>
            <a:r>
              <a:rPr lang="zh-CN" altLang="en-US" sz="2400" dirty="0">
                <a:solidFill>
                  <a:srgbClr val="0000FF"/>
                </a:solidFill>
                <a:latin typeface="黑体" panose="02010609060101010101" pitchFamily="49" charset="-122"/>
                <a:ea typeface="黑体" panose="02010609060101010101" pitchFamily="49" charset="-122"/>
              </a:rPr>
              <a:t>名同行专家。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评审专家根据通讯评议标准（表</a:t>
            </a:r>
            <a:r>
              <a:rPr lang="en-US" altLang="zh-CN" sz="2400" dirty="0">
                <a:solidFill>
                  <a:srgbClr val="0000FF"/>
                </a:solidFill>
                <a:latin typeface="黑体" panose="02010609060101010101" pitchFamily="49" charset="-122"/>
                <a:ea typeface="黑体" panose="02010609060101010101" pitchFamily="49" charset="-122"/>
              </a:rPr>
              <a:t>1</a:t>
            </a:r>
            <a:r>
              <a:rPr lang="zh-CN" altLang="en-US" sz="2400" dirty="0">
                <a:solidFill>
                  <a:srgbClr val="0000FF"/>
                </a:solidFill>
                <a:latin typeface="黑体" panose="02010609060101010101" pitchFamily="49" charset="-122"/>
                <a:ea typeface="黑体" panose="02010609060101010101" pitchFamily="49" charset="-122"/>
              </a:rPr>
              <a:t>、表</a:t>
            </a:r>
            <a:r>
              <a:rPr lang="en-US" altLang="zh-CN" sz="2400" dirty="0">
                <a:solidFill>
                  <a:srgbClr val="0000FF"/>
                </a:solidFill>
                <a:latin typeface="黑体" panose="02010609060101010101" pitchFamily="49" charset="-122"/>
                <a:ea typeface="黑体" panose="02010609060101010101" pitchFamily="49" charset="-122"/>
              </a:rPr>
              <a:t>2</a:t>
            </a:r>
            <a:r>
              <a:rPr lang="zh-CN" altLang="en-US" sz="2400" dirty="0">
                <a:solidFill>
                  <a:srgbClr val="0000FF"/>
                </a:solidFill>
                <a:latin typeface="黑体" panose="02010609060101010101" pitchFamily="49" charset="-122"/>
                <a:ea typeface="黑体" panose="02010609060101010101" pitchFamily="49" charset="-122"/>
              </a:rPr>
              <a:t>），按百分制打分。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基金会核对评审专家评分，以体操计分法计算每位申请人的得分，并按得分高低在评审学科组内进行排序。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基金会根据当批次资助比例，在各评审学科组中按照分数高低确定拟资助人员（面上资助），确定进入会议评议人员（特别资助）</a:t>
            </a:r>
          </a:p>
        </p:txBody>
      </p:sp>
    </p:spTree>
    <p:extLst>
      <p:ext uri="{BB962C8B-B14F-4D97-AF65-F5344CB8AC3E}">
        <p14:creationId xmlns:p14="http://schemas.microsoft.com/office/powerpoint/2010/main" val="197478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9632" y="217676"/>
            <a:ext cx="6364243"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博士后基金面上资助通讯评议标准</a:t>
            </a:r>
            <a:endParaRPr lang="zh-CN" altLang="zh-CN" sz="3200" b="1" dirty="0">
              <a:solidFill>
                <a:srgbClr val="FF0000"/>
              </a:solidFill>
              <a:latin typeface="黑体" pitchFamily="49" charset="-122"/>
              <a:ea typeface="黑体" pitchFamily="49" charset="-122"/>
            </a:endParaRPr>
          </a:p>
        </p:txBody>
      </p:sp>
      <p:pic>
        <p:nvPicPr>
          <p:cNvPr id="3074" name="Picture 2" descr="https://mmbiz.qpic.cn/mmbiz_png/HdyibmZwOX97cNGG4AHQFiaPzLjrFSwFJaLNRzPP3kcLNkNlXAia5tbbVzpZ7Ribjh17qJX0jSEZS2WCd0OLXukgXQ/640?wx_fmt=gif&amp;wxfrom=5&amp;wx_laz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899708"/>
            <a:ext cx="4680520" cy="5733638"/>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2339752" y="1289968"/>
            <a:ext cx="1298704"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316664" y="3097892"/>
            <a:ext cx="1298704"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16664" y="5950565"/>
            <a:ext cx="1298704"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02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mbiz.qpic.cn/mmbiz_png/HdyibmZwOX97cNGG4AHQFiaPzLjrFSwFJaiaORLmwfWb8eWs90Mqs7N0pr4aWAZw0z5a9xB8pgpROpYFuXbWHjLWg/640?wx_fmt=gif&amp;wxfrom=5&amp;wx_laz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88" y="1632688"/>
            <a:ext cx="7302397" cy="3651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997694" y="692696"/>
            <a:ext cx="7188186"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中国博士后基金特别资助通讯评议标准</a:t>
            </a:r>
            <a:endParaRPr lang="zh-CN" altLang="zh-CN" sz="3200" b="1" dirty="0">
              <a:solidFill>
                <a:srgbClr val="FF0000"/>
              </a:solidFill>
              <a:latin typeface="黑体" pitchFamily="49" charset="-122"/>
              <a:ea typeface="黑体" pitchFamily="49" charset="-122"/>
            </a:endParaRPr>
          </a:p>
        </p:txBody>
      </p:sp>
      <p:sp>
        <p:nvSpPr>
          <p:cNvPr id="4" name="椭圆 3">
            <a:extLst>
              <a:ext uri="{FF2B5EF4-FFF2-40B4-BE49-F238E27FC236}">
                <a16:creationId xmlns:a16="http://schemas.microsoft.com/office/drawing/2014/main" id="{DDA6983B-459C-4A65-AA68-3BD643A841AD}"/>
              </a:ext>
            </a:extLst>
          </p:cNvPr>
          <p:cNvSpPr/>
          <p:nvPr/>
        </p:nvSpPr>
        <p:spPr>
          <a:xfrm>
            <a:off x="3059832" y="3789040"/>
            <a:ext cx="11546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9D3167B-CB14-4821-8BA9-9914BF815849}"/>
              </a:ext>
            </a:extLst>
          </p:cNvPr>
          <p:cNvSpPr/>
          <p:nvPr/>
        </p:nvSpPr>
        <p:spPr>
          <a:xfrm>
            <a:off x="2555776" y="4889138"/>
            <a:ext cx="11546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84A42C5A-015A-4517-899B-43B7B91ECA8A}"/>
              </a:ext>
            </a:extLst>
          </p:cNvPr>
          <p:cNvSpPr/>
          <p:nvPr/>
        </p:nvSpPr>
        <p:spPr>
          <a:xfrm>
            <a:off x="4932040" y="2180450"/>
            <a:ext cx="11546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B8A889D2-5642-4952-B785-BF4DA46AC442}"/>
              </a:ext>
            </a:extLst>
          </p:cNvPr>
          <p:cNvSpPr/>
          <p:nvPr/>
        </p:nvSpPr>
        <p:spPr>
          <a:xfrm>
            <a:off x="5220072" y="2852936"/>
            <a:ext cx="11546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742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B04567-5C01-4D8B-859F-8721AE2485B3}"/>
              </a:ext>
            </a:extLst>
          </p:cNvPr>
          <p:cNvSpPr>
            <a:spLocks noGrp="1"/>
          </p:cNvSpPr>
          <p:nvPr>
            <p:ph type="title"/>
          </p:nvPr>
        </p:nvSpPr>
        <p:spPr>
          <a:xfrm>
            <a:off x="395536" y="692696"/>
            <a:ext cx="8229600" cy="854968"/>
          </a:xfrm>
        </p:spPr>
        <p:txBody>
          <a:bodyPr>
            <a:normAutofit/>
          </a:bodyPr>
          <a:lstStyle/>
          <a:p>
            <a:r>
              <a:rPr lang="zh-CN" altLang="en-US" sz="3200" b="1" dirty="0">
                <a:solidFill>
                  <a:srgbClr val="FF0000"/>
                </a:solidFill>
                <a:latin typeface="黑体" panose="02010609060101010101" pitchFamily="49" charset="-122"/>
                <a:ea typeface="黑体" panose="02010609060101010101" pitchFamily="49" charset="-122"/>
              </a:rPr>
              <a:t>专家会议评议</a:t>
            </a:r>
            <a:r>
              <a:rPr lang="zh-CN" altLang="en-US" sz="3200" dirty="0">
                <a:solidFill>
                  <a:srgbClr val="FF0000"/>
                </a:solidFill>
                <a:latin typeface="黑体" panose="02010609060101010101" pitchFamily="49" charset="-122"/>
                <a:ea typeface="黑体" panose="02010609060101010101" pitchFamily="49" charset="-122"/>
              </a:rPr>
              <a:t> </a:t>
            </a:r>
          </a:p>
        </p:txBody>
      </p:sp>
      <p:sp>
        <p:nvSpPr>
          <p:cNvPr id="3" name="内容占位符 2">
            <a:extLst>
              <a:ext uri="{FF2B5EF4-FFF2-40B4-BE49-F238E27FC236}">
                <a16:creationId xmlns:a16="http://schemas.microsoft.com/office/drawing/2014/main" id="{B54ADD1C-C9B8-4501-80E2-73351004563C}"/>
              </a:ext>
            </a:extLst>
          </p:cNvPr>
          <p:cNvSpPr>
            <a:spLocks noGrp="1"/>
          </p:cNvSpPr>
          <p:nvPr>
            <p:ph idx="1"/>
          </p:nvPr>
        </p:nvSpPr>
        <p:spPr>
          <a:xfrm>
            <a:off x="457200" y="1600201"/>
            <a:ext cx="8229600" cy="3773016"/>
          </a:xfrm>
        </p:spPr>
        <p:txBody>
          <a:bodyPr>
            <a:normAutofit/>
          </a:bodyPr>
          <a:lstStyle/>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博士后基金会按申请人申报项目所属一级学科对申请材料进行分组。</a:t>
            </a:r>
            <a:r>
              <a:rPr lang="zh-CN" altLang="en-US" sz="2400" dirty="0">
                <a:solidFill>
                  <a:srgbClr val="0000FF"/>
                </a:solidFill>
                <a:effectLst/>
                <a:latin typeface="黑体" panose="02010609060101010101" pitchFamily="49" charset="-122"/>
                <a:ea typeface="黑体" panose="02010609060101010101" pitchFamily="49" charset="-122"/>
              </a:rPr>
              <a:t>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每个评审学科组按照一级学科聘请</a:t>
            </a:r>
            <a:r>
              <a:rPr lang="en-US" altLang="zh-CN" sz="2400" dirty="0">
                <a:solidFill>
                  <a:srgbClr val="0000FF"/>
                </a:solidFill>
                <a:latin typeface="黑体" panose="02010609060101010101" pitchFamily="49" charset="-122"/>
                <a:ea typeface="黑体" panose="02010609060101010101" pitchFamily="49" charset="-122"/>
              </a:rPr>
              <a:t>5</a:t>
            </a:r>
            <a:r>
              <a:rPr lang="zh-CN" altLang="en-US" sz="2400" dirty="0">
                <a:solidFill>
                  <a:srgbClr val="0000FF"/>
                </a:solidFill>
                <a:latin typeface="黑体" panose="02010609060101010101" pitchFamily="49" charset="-122"/>
                <a:ea typeface="黑体" panose="02010609060101010101" pitchFamily="49" charset="-122"/>
              </a:rPr>
              <a:t>名以上专家，一般组内每个一级学科至少聘请一名同行专家。</a:t>
            </a:r>
            <a:r>
              <a:rPr lang="zh-CN" altLang="en-US" sz="2400" dirty="0">
                <a:solidFill>
                  <a:srgbClr val="0000FF"/>
                </a:solidFill>
                <a:effectLst/>
                <a:latin typeface="黑体" panose="02010609060101010101" pitchFamily="49" charset="-122"/>
                <a:ea typeface="黑体" panose="02010609060101010101" pitchFamily="49" charset="-122"/>
              </a:rPr>
              <a:t>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根据各一级学科参评人数，将资助名额按比例分配至各一级学科。</a:t>
            </a:r>
            <a:r>
              <a:rPr lang="zh-CN" altLang="en-US" sz="2400" dirty="0">
                <a:solidFill>
                  <a:srgbClr val="0000FF"/>
                </a:solidFill>
                <a:effectLst/>
                <a:latin typeface="黑体" panose="02010609060101010101" pitchFamily="49" charset="-122"/>
                <a:ea typeface="黑体" panose="02010609060101010101" pitchFamily="49" charset="-122"/>
              </a:rPr>
              <a:t> </a:t>
            </a:r>
          </a:p>
          <a:p>
            <a:pPr algn="just" fontAlgn="t">
              <a:spcBef>
                <a:spcPts val="12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组织召开专家评审会议。评审专家在网上审阅材料，投票确定拟资助人员。</a:t>
            </a:r>
            <a:r>
              <a:rPr lang="zh-CN" altLang="en-US" sz="2400" dirty="0">
                <a:solidFill>
                  <a:srgbClr val="0000FF"/>
                </a:solidFill>
                <a:effectLst/>
                <a:latin typeface="黑体" panose="02010609060101010101" pitchFamily="49" charset="-122"/>
                <a:ea typeface="黑体" panose="02010609060101010101" pitchFamily="49" charset="-122"/>
              </a:rPr>
              <a:t> </a:t>
            </a:r>
          </a:p>
          <a:p>
            <a:pPr algn="just">
              <a:spcBef>
                <a:spcPts val="1200"/>
              </a:spcBef>
              <a:buClr>
                <a:srgbClr val="FF0000"/>
              </a:buClr>
              <a:buFont typeface="Wingdings" panose="05000000000000000000" pitchFamily="2" charset="2"/>
              <a:buChar char="p"/>
            </a:pPr>
            <a:endParaRPr lang="zh-CN" altLang="en-US" sz="2400"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23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EE6A2CC-F495-49EF-A9E4-640ADC16CB7C}"/>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9BBF1F22-E20A-41C0-998D-3C1282FBB919}"/>
              </a:ext>
            </a:extLst>
          </p:cNvPr>
          <p:cNvPicPr>
            <a:picLocks noChangeAspect="1"/>
          </p:cNvPicPr>
          <p:nvPr/>
        </p:nvPicPr>
        <p:blipFill>
          <a:blip r:embed="rId2"/>
          <a:stretch>
            <a:fillRect/>
          </a:stretch>
        </p:blipFill>
        <p:spPr>
          <a:xfrm>
            <a:off x="1475656" y="731837"/>
            <a:ext cx="5409230" cy="5857332"/>
          </a:xfrm>
          <a:prstGeom prst="rect">
            <a:avLst/>
          </a:prstGeom>
        </p:spPr>
      </p:pic>
      <p:sp>
        <p:nvSpPr>
          <p:cNvPr id="5" name="椭圆 4">
            <a:extLst>
              <a:ext uri="{FF2B5EF4-FFF2-40B4-BE49-F238E27FC236}">
                <a16:creationId xmlns:a16="http://schemas.microsoft.com/office/drawing/2014/main" id="{23B2E1D5-259A-4F11-8BE3-9D29B77A237D}"/>
              </a:ext>
            </a:extLst>
          </p:cNvPr>
          <p:cNvSpPr/>
          <p:nvPr/>
        </p:nvSpPr>
        <p:spPr>
          <a:xfrm>
            <a:off x="1763688" y="908720"/>
            <a:ext cx="1514728" cy="79734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7117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AAB7B61-504C-4BD3-A7A7-C0AFCBAAEF8A}"/>
              </a:ext>
            </a:extLst>
          </p:cNvPr>
          <p:cNvPicPr>
            <a:picLocks noChangeAspect="1"/>
          </p:cNvPicPr>
          <p:nvPr/>
        </p:nvPicPr>
        <p:blipFill>
          <a:blip r:embed="rId2"/>
          <a:stretch>
            <a:fillRect/>
          </a:stretch>
        </p:blipFill>
        <p:spPr>
          <a:xfrm>
            <a:off x="446894" y="404664"/>
            <a:ext cx="8239905" cy="6041116"/>
          </a:xfrm>
          <a:prstGeom prst="rect">
            <a:avLst/>
          </a:prstGeom>
        </p:spPr>
      </p:pic>
      <p:cxnSp>
        <p:nvCxnSpPr>
          <p:cNvPr id="6" name="直接连接符 5">
            <a:extLst>
              <a:ext uri="{FF2B5EF4-FFF2-40B4-BE49-F238E27FC236}">
                <a16:creationId xmlns:a16="http://schemas.microsoft.com/office/drawing/2014/main" id="{3E76A72D-1782-4129-BD19-35F98BE0B689}"/>
              </a:ext>
            </a:extLst>
          </p:cNvPr>
          <p:cNvCxnSpPr/>
          <p:nvPr/>
        </p:nvCxnSpPr>
        <p:spPr>
          <a:xfrm>
            <a:off x="7524328" y="3861048"/>
            <a:ext cx="79208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3239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9AD02B6-DF76-4BAE-B9F8-3936A6E684BD}"/>
              </a:ext>
            </a:extLst>
          </p:cNvPr>
          <p:cNvPicPr>
            <a:picLocks noChangeAspect="1"/>
          </p:cNvPicPr>
          <p:nvPr/>
        </p:nvPicPr>
        <p:blipFill>
          <a:blip r:embed="rId2"/>
          <a:stretch>
            <a:fillRect/>
          </a:stretch>
        </p:blipFill>
        <p:spPr>
          <a:xfrm>
            <a:off x="899592" y="517145"/>
            <a:ext cx="6912769" cy="5609437"/>
          </a:xfrm>
          <a:prstGeom prst="rect">
            <a:avLst/>
          </a:prstGeom>
        </p:spPr>
      </p:pic>
      <p:cxnSp>
        <p:nvCxnSpPr>
          <p:cNvPr id="6" name="直接连接符 5">
            <a:extLst>
              <a:ext uri="{FF2B5EF4-FFF2-40B4-BE49-F238E27FC236}">
                <a16:creationId xmlns:a16="http://schemas.microsoft.com/office/drawing/2014/main" id="{705BE95E-478F-4136-8643-59A509AB0168}"/>
              </a:ext>
            </a:extLst>
          </p:cNvPr>
          <p:cNvCxnSpPr/>
          <p:nvPr/>
        </p:nvCxnSpPr>
        <p:spPr>
          <a:xfrm>
            <a:off x="2555776" y="1988840"/>
            <a:ext cx="3888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28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D191C2B-584D-496E-8C6D-8C38F97A871D}"/>
              </a:ext>
            </a:extLst>
          </p:cNvPr>
          <p:cNvPicPr>
            <a:picLocks noChangeAspect="1"/>
          </p:cNvPicPr>
          <p:nvPr/>
        </p:nvPicPr>
        <p:blipFill>
          <a:blip r:embed="rId2"/>
          <a:stretch>
            <a:fillRect/>
          </a:stretch>
        </p:blipFill>
        <p:spPr>
          <a:xfrm>
            <a:off x="539552" y="1014277"/>
            <a:ext cx="7848732" cy="4829445"/>
          </a:xfrm>
          <a:prstGeom prst="rect">
            <a:avLst/>
          </a:prstGeom>
        </p:spPr>
      </p:pic>
      <p:sp>
        <p:nvSpPr>
          <p:cNvPr id="6" name="椭圆 5">
            <a:extLst>
              <a:ext uri="{FF2B5EF4-FFF2-40B4-BE49-F238E27FC236}">
                <a16:creationId xmlns:a16="http://schemas.microsoft.com/office/drawing/2014/main" id="{460EC5C7-AF38-4AF0-BD11-40F04E8E9D6C}"/>
              </a:ext>
            </a:extLst>
          </p:cNvPr>
          <p:cNvSpPr/>
          <p:nvPr/>
        </p:nvSpPr>
        <p:spPr>
          <a:xfrm>
            <a:off x="467544" y="2276872"/>
            <a:ext cx="1514728" cy="288032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2454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DADB31AA-5AA3-4F54-A7A0-F998BA96C8D1}"/>
              </a:ext>
            </a:extLst>
          </p:cNvPr>
          <p:cNvPicPr>
            <a:picLocks noChangeAspect="1"/>
          </p:cNvPicPr>
          <p:nvPr/>
        </p:nvPicPr>
        <p:blipFill>
          <a:blip r:embed="rId2"/>
          <a:stretch>
            <a:fillRect/>
          </a:stretch>
        </p:blipFill>
        <p:spPr>
          <a:xfrm>
            <a:off x="539552" y="1027425"/>
            <a:ext cx="7865927" cy="4803149"/>
          </a:xfrm>
          <a:prstGeom prst="rect">
            <a:avLst/>
          </a:prstGeom>
        </p:spPr>
      </p:pic>
    </p:spTree>
    <p:extLst>
      <p:ext uri="{BB962C8B-B14F-4D97-AF65-F5344CB8AC3E}">
        <p14:creationId xmlns:p14="http://schemas.microsoft.com/office/powerpoint/2010/main" val="56361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29C4C-6586-41CC-8399-C06B1410311A}"/>
              </a:ext>
            </a:extLst>
          </p:cNvPr>
          <p:cNvSpPr>
            <a:spLocks noGrp="1"/>
          </p:cNvSpPr>
          <p:nvPr>
            <p:ph type="title"/>
          </p:nvPr>
        </p:nvSpPr>
        <p:spPr>
          <a:xfrm>
            <a:off x="457200" y="740668"/>
            <a:ext cx="8229600" cy="1143000"/>
          </a:xfrm>
        </p:spPr>
        <p:txBody>
          <a:bodyPr>
            <a:normAutofit/>
          </a:bodyPr>
          <a:lstStyle/>
          <a:p>
            <a:r>
              <a:rPr lang="zh-CN" altLang="en-US" sz="3600" b="1" dirty="0">
                <a:solidFill>
                  <a:srgbClr val="FF0000"/>
                </a:solidFill>
                <a:latin typeface="黑体" pitchFamily="49" charset="-122"/>
                <a:ea typeface="黑体" pitchFamily="49" charset="-122"/>
              </a:rPr>
              <a:t>博士后可以申请的基金项目种类</a:t>
            </a:r>
            <a:endParaRPr lang="zh-CN" altLang="en-US" sz="3600" dirty="0"/>
          </a:p>
        </p:txBody>
      </p:sp>
      <p:sp>
        <p:nvSpPr>
          <p:cNvPr id="3" name="内容占位符 2">
            <a:extLst>
              <a:ext uri="{FF2B5EF4-FFF2-40B4-BE49-F238E27FC236}">
                <a16:creationId xmlns:a16="http://schemas.microsoft.com/office/drawing/2014/main" id="{BF2917F1-8636-4FB1-940A-6E2B1CB5AA09}"/>
              </a:ext>
            </a:extLst>
          </p:cNvPr>
          <p:cNvSpPr>
            <a:spLocks noGrp="1"/>
          </p:cNvSpPr>
          <p:nvPr>
            <p:ph idx="1"/>
          </p:nvPr>
        </p:nvSpPr>
        <p:spPr>
          <a:xfrm>
            <a:off x="827584" y="1988840"/>
            <a:ext cx="7931224" cy="3629000"/>
          </a:xfrm>
        </p:spPr>
        <p:txBody>
          <a:bodyPr>
            <a:noAutofit/>
          </a:bodyPr>
          <a:lstStyle/>
          <a:p>
            <a:pPr>
              <a:lnSpc>
                <a:spcPct val="150000"/>
              </a:lnSpc>
              <a:buClr>
                <a:srgbClr val="FF0000"/>
              </a:buClr>
              <a:buFont typeface="Wingdings" panose="05000000000000000000" pitchFamily="2" charset="2"/>
              <a:buChar char="p"/>
            </a:pPr>
            <a:r>
              <a:rPr lang="zh-CN" altLang="en-US" sz="2800" dirty="0">
                <a:solidFill>
                  <a:srgbClr val="0000FF"/>
                </a:solidFill>
                <a:latin typeface="黑体" pitchFamily="49" charset="-122"/>
                <a:ea typeface="黑体" pitchFamily="49" charset="-122"/>
              </a:rPr>
              <a:t> 博士后面上资助（博管会）</a:t>
            </a:r>
            <a:endParaRPr lang="en-US" altLang="zh-CN" sz="2800" dirty="0">
              <a:solidFill>
                <a:srgbClr val="0000FF"/>
              </a:solidFill>
              <a:latin typeface="黑体" pitchFamily="49" charset="-122"/>
              <a:ea typeface="黑体" pitchFamily="49" charset="-122"/>
            </a:endParaRPr>
          </a:p>
          <a:p>
            <a:pPr>
              <a:lnSpc>
                <a:spcPct val="150000"/>
              </a:lnSpc>
              <a:buClr>
                <a:srgbClr val="FF0000"/>
              </a:buClr>
              <a:buFont typeface="Wingdings" panose="05000000000000000000" pitchFamily="2" charset="2"/>
              <a:buChar char="p"/>
            </a:pPr>
            <a:r>
              <a:rPr lang="zh-CN" altLang="en-US" sz="2800" dirty="0">
                <a:solidFill>
                  <a:srgbClr val="0000FF"/>
                </a:solidFill>
                <a:latin typeface="黑体" pitchFamily="49" charset="-122"/>
                <a:ea typeface="黑体" pitchFamily="49" charset="-122"/>
              </a:rPr>
              <a:t> 博士后面特别资助（博管会）</a:t>
            </a:r>
            <a:endParaRPr lang="en-US" altLang="zh-CN" sz="2800" dirty="0">
              <a:solidFill>
                <a:srgbClr val="0000FF"/>
              </a:solidFill>
              <a:latin typeface="黑体" pitchFamily="49" charset="-122"/>
              <a:ea typeface="黑体" pitchFamily="49" charset="-122"/>
            </a:endParaRPr>
          </a:p>
          <a:p>
            <a:pPr>
              <a:lnSpc>
                <a:spcPct val="150000"/>
              </a:lnSpc>
              <a:buClr>
                <a:srgbClr val="FF0000"/>
              </a:buClr>
              <a:buFont typeface="Wingdings" panose="05000000000000000000" pitchFamily="2" charset="2"/>
              <a:buChar char="p"/>
            </a:pPr>
            <a:r>
              <a:rPr lang="zh-CN" altLang="en-US" sz="2800" dirty="0">
                <a:solidFill>
                  <a:srgbClr val="0000FF"/>
                </a:solidFill>
                <a:latin typeface="黑体" pitchFamily="49" charset="-122"/>
                <a:ea typeface="黑体" pitchFamily="49" charset="-122"/>
              </a:rPr>
              <a:t> 优秀学术专著出版资助（博管会）</a:t>
            </a:r>
            <a:endParaRPr lang="en-US" altLang="zh-CN" sz="2800" dirty="0">
              <a:solidFill>
                <a:srgbClr val="0000FF"/>
              </a:solidFill>
              <a:latin typeface="黑体" pitchFamily="49" charset="-122"/>
              <a:ea typeface="黑体" pitchFamily="49" charset="-122"/>
            </a:endParaRPr>
          </a:p>
          <a:p>
            <a:pPr>
              <a:lnSpc>
                <a:spcPct val="150000"/>
              </a:lnSpc>
              <a:buClr>
                <a:srgbClr val="FF0000"/>
              </a:buClr>
              <a:buFont typeface="Wingdings" panose="05000000000000000000" pitchFamily="2" charset="2"/>
              <a:buChar char="p"/>
            </a:pPr>
            <a:r>
              <a:rPr lang="zh-CN" altLang="en-US" sz="2800" dirty="0">
                <a:solidFill>
                  <a:srgbClr val="0000FF"/>
                </a:solidFill>
                <a:latin typeface="黑体" pitchFamily="49" charset="-122"/>
                <a:ea typeface="黑体" pitchFamily="49" charset="-122"/>
              </a:rPr>
              <a:t> 国家自然科学基金青年基金（自然科学基金委）</a:t>
            </a:r>
            <a:endParaRPr lang="zh-CN" altLang="en-US" sz="2800" dirty="0"/>
          </a:p>
        </p:txBody>
      </p:sp>
    </p:spTree>
    <p:extLst>
      <p:ext uri="{BB962C8B-B14F-4D97-AF65-F5344CB8AC3E}">
        <p14:creationId xmlns:p14="http://schemas.microsoft.com/office/powerpoint/2010/main" val="299094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BECADA6-0E4D-4620-B8A1-5A2FC3DD2DC2}"/>
              </a:ext>
            </a:extLst>
          </p:cNvPr>
          <p:cNvPicPr>
            <a:picLocks noChangeAspect="1"/>
          </p:cNvPicPr>
          <p:nvPr/>
        </p:nvPicPr>
        <p:blipFill>
          <a:blip r:embed="rId2"/>
          <a:stretch>
            <a:fillRect/>
          </a:stretch>
        </p:blipFill>
        <p:spPr>
          <a:xfrm>
            <a:off x="757697" y="764704"/>
            <a:ext cx="7628605" cy="5391477"/>
          </a:xfrm>
          <a:prstGeom prst="rect">
            <a:avLst/>
          </a:prstGeom>
        </p:spPr>
      </p:pic>
    </p:spTree>
    <p:extLst>
      <p:ext uri="{BB962C8B-B14F-4D97-AF65-F5344CB8AC3E}">
        <p14:creationId xmlns:p14="http://schemas.microsoft.com/office/powerpoint/2010/main" val="373983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5A4013F-42DB-4D9A-94A0-013EF0062812}"/>
              </a:ext>
            </a:extLst>
          </p:cNvPr>
          <p:cNvPicPr>
            <a:picLocks noChangeAspect="1"/>
          </p:cNvPicPr>
          <p:nvPr/>
        </p:nvPicPr>
        <p:blipFill>
          <a:blip r:embed="rId2"/>
          <a:stretch>
            <a:fillRect/>
          </a:stretch>
        </p:blipFill>
        <p:spPr>
          <a:xfrm>
            <a:off x="640476" y="731837"/>
            <a:ext cx="7863048" cy="4929411"/>
          </a:xfrm>
          <a:prstGeom prst="rect">
            <a:avLst/>
          </a:prstGeom>
        </p:spPr>
      </p:pic>
    </p:spTree>
    <p:extLst>
      <p:ext uri="{BB962C8B-B14F-4D97-AF65-F5344CB8AC3E}">
        <p14:creationId xmlns:p14="http://schemas.microsoft.com/office/powerpoint/2010/main" val="327415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0C817F09-FDE1-46B6-8443-1E321D5F5A16}"/>
              </a:ext>
            </a:extLst>
          </p:cNvPr>
          <p:cNvPicPr>
            <a:picLocks noChangeAspect="1"/>
          </p:cNvPicPr>
          <p:nvPr/>
        </p:nvPicPr>
        <p:blipFill>
          <a:blip r:embed="rId2"/>
          <a:stretch>
            <a:fillRect/>
          </a:stretch>
        </p:blipFill>
        <p:spPr>
          <a:xfrm>
            <a:off x="539552" y="846138"/>
            <a:ext cx="8253839" cy="5165614"/>
          </a:xfrm>
          <a:prstGeom prst="rect">
            <a:avLst/>
          </a:prstGeom>
        </p:spPr>
      </p:pic>
    </p:spTree>
    <p:extLst>
      <p:ext uri="{BB962C8B-B14F-4D97-AF65-F5344CB8AC3E}">
        <p14:creationId xmlns:p14="http://schemas.microsoft.com/office/powerpoint/2010/main" val="74976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6554DF50-CC4C-4A5E-B38B-32CB8149782D}"/>
              </a:ext>
            </a:extLst>
          </p:cNvPr>
          <p:cNvPicPr>
            <a:picLocks noChangeAspect="1"/>
          </p:cNvPicPr>
          <p:nvPr/>
        </p:nvPicPr>
        <p:blipFill>
          <a:blip r:embed="rId2"/>
          <a:stretch>
            <a:fillRect/>
          </a:stretch>
        </p:blipFill>
        <p:spPr>
          <a:xfrm>
            <a:off x="1115616" y="476672"/>
            <a:ext cx="6607361" cy="5771378"/>
          </a:xfrm>
          <a:prstGeom prst="rect">
            <a:avLst/>
          </a:prstGeom>
        </p:spPr>
      </p:pic>
    </p:spTree>
    <p:extLst>
      <p:ext uri="{BB962C8B-B14F-4D97-AF65-F5344CB8AC3E}">
        <p14:creationId xmlns:p14="http://schemas.microsoft.com/office/powerpoint/2010/main" val="239085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962E1-E987-4F80-A5CB-6D3187108DA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974D3B-9E87-45BA-BDC0-C3AACBD608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05DA8542-51C8-4086-B76C-06E471283850}"/>
              </a:ext>
            </a:extLst>
          </p:cNvPr>
          <p:cNvPicPr>
            <a:picLocks noChangeAspect="1"/>
          </p:cNvPicPr>
          <p:nvPr/>
        </p:nvPicPr>
        <p:blipFill>
          <a:blip r:embed="rId2"/>
          <a:stretch>
            <a:fillRect/>
          </a:stretch>
        </p:blipFill>
        <p:spPr>
          <a:xfrm>
            <a:off x="845840" y="846138"/>
            <a:ext cx="7452320" cy="5255554"/>
          </a:xfrm>
          <a:prstGeom prst="rect">
            <a:avLst/>
          </a:prstGeom>
        </p:spPr>
      </p:pic>
      <p:cxnSp>
        <p:nvCxnSpPr>
          <p:cNvPr id="6" name="直接连接符 5">
            <a:extLst>
              <a:ext uri="{FF2B5EF4-FFF2-40B4-BE49-F238E27FC236}">
                <a16:creationId xmlns:a16="http://schemas.microsoft.com/office/drawing/2014/main" id="{54686E75-34DB-4632-9C9B-B64A77E24920}"/>
              </a:ext>
            </a:extLst>
          </p:cNvPr>
          <p:cNvCxnSpPr/>
          <p:nvPr/>
        </p:nvCxnSpPr>
        <p:spPr>
          <a:xfrm>
            <a:off x="1187624" y="1988840"/>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5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7E477F2-AE51-4F7A-936E-8F4D85EE1C48}"/>
              </a:ext>
            </a:extLst>
          </p:cNvPr>
          <p:cNvPicPr>
            <a:picLocks noChangeAspect="1"/>
          </p:cNvPicPr>
          <p:nvPr/>
        </p:nvPicPr>
        <p:blipFill>
          <a:blip r:embed="rId2"/>
          <a:stretch>
            <a:fillRect/>
          </a:stretch>
        </p:blipFill>
        <p:spPr>
          <a:xfrm>
            <a:off x="611560" y="580782"/>
            <a:ext cx="6874364" cy="5696436"/>
          </a:xfrm>
          <a:prstGeom prst="rect">
            <a:avLst/>
          </a:prstGeom>
        </p:spPr>
      </p:pic>
      <p:cxnSp>
        <p:nvCxnSpPr>
          <p:cNvPr id="5" name="直接连接符 4">
            <a:extLst>
              <a:ext uri="{FF2B5EF4-FFF2-40B4-BE49-F238E27FC236}">
                <a16:creationId xmlns:a16="http://schemas.microsoft.com/office/drawing/2014/main" id="{16AB2F62-CF5D-479C-B841-0B8E8AFB633A}"/>
              </a:ext>
            </a:extLst>
          </p:cNvPr>
          <p:cNvCxnSpPr/>
          <p:nvPr/>
        </p:nvCxnSpPr>
        <p:spPr>
          <a:xfrm>
            <a:off x="6372200" y="3212976"/>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1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008F4C5B-0487-4BF2-A0F3-ADB5F6737A0A}"/>
              </a:ext>
            </a:extLst>
          </p:cNvPr>
          <p:cNvPicPr>
            <a:picLocks noChangeAspect="1"/>
          </p:cNvPicPr>
          <p:nvPr/>
        </p:nvPicPr>
        <p:blipFill>
          <a:blip r:embed="rId2"/>
          <a:stretch>
            <a:fillRect/>
          </a:stretch>
        </p:blipFill>
        <p:spPr>
          <a:xfrm>
            <a:off x="755576" y="620688"/>
            <a:ext cx="7777266" cy="5765772"/>
          </a:xfrm>
          <a:prstGeom prst="rect">
            <a:avLst/>
          </a:prstGeom>
        </p:spPr>
      </p:pic>
      <p:cxnSp>
        <p:nvCxnSpPr>
          <p:cNvPr id="5" name="直接连接符 4">
            <a:extLst>
              <a:ext uri="{FF2B5EF4-FFF2-40B4-BE49-F238E27FC236}">
                <a16:creationId xmlns:a16="http://schemas.microsoft.com/office/drawing/2014/main" id="{C836643E-8A49-47D4-908C-993463A9BFA0}"/>
              </a:ext>
            </a:extLst>
          </p:cNvPr>
          <p:cNvCxnSpPr>
            <a:cxnSpLocks/>
          </p:cNvCxnSpPr>
          <p:nvPr/>
        </p:nvCxnSpPr>
        <p:spPr>
          <a:xfrm>
            <a:off x="3347864" y="980728"/>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88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27B359E2-1B2B-4D08-987E-E527BBA247D2}"/>
              </a:ext>
            </a:extLst>
          </p:cNvPr>
          <p:cNvPicPr>
            <a:picLocks noChangeAspect="1"/>
          </p:cNvPicPr>
          <p:nvPr/>
        </p:nvPicPr>
        <p:blipFill>
          <a:blip r:embed="rId2"/>
          <a:stretch>
            <a:fillRect/>
          </a:stretch>
        </p:blipFill>
        <p:spPr>
          <a:xfrm>
            <a:off x="1475656" y="232185"/>
            <a:ext cx="5951161" cy="6208508"/>
          </a:xfrm>
          <a:prstGeom prst="rect">
            <a:avLst/>
          </a:prstGeom>
        </p:spPr>
      </p:pic>
      <p:sp>
        <p:nvSpPr>
          <p:cNvPr id="5" name="左中括号 4">
            <a:extLst>
              <a:ext uri="{FF2B5EF4-FFF2-40B4-BE49-F238E27FC236}">
                <a16:creationId xmlns:a16="http://schemas.microsoft.com/office/drawing/2014/main" id="{DE32E3A8-E165-4E54-8685-6E219C53FF64}"/>
              </a:ext>
            </a:extLst>
          </p:cNvPr>
          <p:cNvSpPr/>
          <p:nvPr/>
        </p:nvSpPr>
        <p:spPr>
          <a:xfrm>
            <a:off x="1907704" y="4365104"/>
            <a:ext cx="45719" cy="165618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53315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CDF4D2B-544D-41FE-A0FE-47B9F80F5814}"/>
              </a:ext>
            </a:extLst>
          </p:cNvPr>
          <p:cNvPicPr>
            <a:picLocks noChangeAspect="1"/>
          </p:cNvPicPr>
          <p:nvPr/>
        </p:nvPicPr>
        <p:blipFill>
          <a:blip r:embed="rId2"/>
          <a:stretch>
            <a:fillRect/>
          </a:stretch>
        </p:blipFill>
        <p:spPr>
          <a:xfrm>
            <a:off x="871098" y="603332"/>
            <a:ext cx="7918276" cy="5522831"/>
          </a:xfrm>
          <a:prstGeom prst="rect">
            <a:avLst/>
          </a:prstGeom>
        </p:spPr>
      </p:pic>
    </p:spTree>
    <p:extLst>
      <p:ext uri="{BB962C8B-B14F-4D97-AF65-F5344CB8AC3E}">
        <p14:creationId xmlns:p14="http://schemas.microsoft.com/office/powerpoint/2010/main" val="103644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B9DCAF8-C05D-4F6E-9FEA-B2CB20A611C4}"/>
              </a:ext>
            </a:extLst>
          </p:cNvPr>
          <p:cNvPicPr>
            <a:picLocks noChangeAspect="1"/>
          </p:cNvPicPr>
          <p:nvPr/>
        </p:nvPicPr>
        <p:blipFill>
          <a:blip r:embed="rId2"/>
          <a:stretch>
            <a:fillRect/>
          </a:stretch>
        </p:blipFill>
        <p:spPr>
          <a:xfrm>
            <a:off x="917009" y="404664"/>
            <a:ext cx="7309982" cy="5948761"/>
          </a:xfrm>
          <a:prstGeom prst="rect">
            <a:avLst/>
          </a:prstGeom>
        </p:spPr>
      </p:pic>
    </p:spTree>
    <p:extLst>
      <p:ext uri="{BB962C8B-B14F-4D97-AF65-F5344CB8AC3E}">
        <p14:creationId xmlns:p14="http://schemas.microsoft.com/office/powerpoint/2010/main" val="27320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7564" y="1929326"/>
            <a:ext cx="7848872" cy="2999347"/>
          </a:xfrm>
          <a:prstGeom prst="rect">
            <a:avLst/>
          </a:prstGeom>
        </p:spPr>
        <p:txBody>
          <a:bodyPr wrap="square">
            <a:spAutoFit/>
          </a:bodyPr>
          <a:lstStyle/>
          <a:p>
            <a:pPr lvl="0" algn="just">
              <a:lnSpc>
                <a:spcPct val="150000"/>
              </a:lnSpc>
              <a:buClr>
                <a:srgbClr val="009900"/>
              </a:buClr>
              <a:buSzPct val="90000"/>
            </a:pPr>
            <a:r>
              <a:rPr lang="zh-CN" altLang="en-US" sz="2600" dirty="0">
                <a:solidFill>
                  <a:srgbClr val="0000FF"/>
                </a:solidFill>
                <a:latin typeface="黑体" pitchFamily="49" charset="-122"/>
                <a:ea typeface="黑体" pitchFamily="49" charset="-122"/>
              </a:rPr>
              <a:t>    面上资助是给予博士后研究人员在站期间从事自主创新研究的科研启动或补充经费。</a:t>
            </a:r>
            <a:endParaRPr lang="en-US" altLang="zh-CN" sz="2600" dirty="0">
              <a:solidFill>
                <a:srgbClr val="0000FF"/>
              </a:solidFill>
              <a:latin typeface="黑体" pitchFamily="49" charset="-122"/>
              <a:ea typeface="黑体" pitchFamily="49" charset="-122"/>
            </a:endParaRPr>
          </a:p>
          <a:p>
            <a:pPr lvl="0" algn="just">
              <a:lnSpc>
                <a:spcPct val="150000"/>
              </a:lnSpc>
              <a:buClr>
                <a:srgbClr val="009900"/>
              </a:buClr>
              <a:buSzPct val="90000"/>
            </a:pPr>
            <a:r>
              <a:rPr lang="en-US" altLang="zh-CN" sz="2600" dirty="0">
                <a:solidFill>
                  <a:srgbClr val="0000FF"/>
                </a:solidFill>
                <a:latin typeface="黑体" pitchFamily="49" charset="-122"/>
                <a:ea typeface="黑体" pitchFamily="49" charset="-122"/>
              </a:rPr>
              <a:t>    </a:t>
            </a:r>
            <a:r>
              <a:rPr lang="zh-CN" altLang="en-US" sz="2600" dirty="0">
                <a:solidFill>
                  <a:srgbClr val="0000FF"/>
                </a:solidFill>
                <a:latin typeface="黑体" pitchFamily="49" charset="-122"/>
                <a:ea typeface="黑体" pitchFamily="49" charset="-122"/>
              </a:rPr>
              <a:t>经过专家通讯评议确定资助对象。资助标准分两个等次，一等</a:t>
            </a:r>
            <a:r>
              <a:rPr lang="en-US" altLang="zh-CN" sz="2600" dirty="0">
                <a:solidFill>
                  <a:srgbClr val="0000FF"/>
                </a:solidFill>
                <a:latin typeface="黑体" pitchFamily="49" charset="-122"/>
                <a:ea typeface="黑体" pitchFamily="49" charset="-122"/>
              </a:rPr>
              <a:t>8</a:t>
            </a:r>
            <a:r>
              <a:rPr lang="zh-CN" altLang="en-US" sz="2600" dirty="0">
                <a:solidFill>
                  <a:srgbClr val="0000FF"/>
                </a:solidFill>
                <a:latin typeface="黑体" pitchFamily="49" charset="-122"/>
                <a:ea typeface="黑体" pitchFamily="49" charset="-122"/>
              </a:rPr>
              <a:t>万元，二等</a:t>
            </a:r>
            <a:r>
              <a:rPr lang="en-US" altLang="zh-CN" sz="2600" dirty="0">
                <a:solidFill>
                  <a:srgbClr val="0000FF"/>
                </a:solidFill>
                <a:latin typeface="黑体" pitchFamily="49" charset="-122"/>
                <a:ea typeface="黑体" pitchFamily="49" charset="-122"/>
              </a:rPr>
              <a:t>5</a:t>
            </a:r>
            <a:r>
              <a:rPr lang="zh-CN" altLang="en-US" sz="2600" dirty="0">
                <a:solidFill>
                  <a:srgbClr val="0000FF"/>
                </a:solidFill>
                <a:latin typeface="黑体" pitchFamily="49" charset="-122"/>
                <a:ea typeface="黑体" pitchFamily="49" charset="-122"/>
              </a:rPr>
              <a:t>万元。</a:t>
            </a:r>
            <a:r>
              <a:rPr lang="en-US" altLang="zh-CN" sz="2600" dirty="0">
                <a:solidFill>
                  <a:srgbClr val="0000FF"/>
                </a:solidFill>
                <a:latin typeface="黑体" pitchFamily="49" charset="-122"/>
                <a:ea typeface="黑体" pitchFamily="49" charset="-122"/>
              </a:rPr>
              <a:t>2018</a:t>
            </a:r>
            <a:r>
              <a:rPr lang="zh-CN" altLang="en-US" sz="2600" dirty="0">
                <a:solidFill>
                  <a:srgbClr val="0000FF"/>
                </a:solidFill>
                <a:latin typeface="黑体" pitchFamily="49" charset="-122"/>
                <a:ea typeface="黑体" pitchFamily="49" charset="-122"/>
              </a:rPr>
              <a:t>年拟资助人数为当年进站人数的三分之一左右。</a:t>
            </a:r>
          </a:p>
        </p:txBody>
      </p:sp>
      <p:sp>
        <p:nvSpPr>
          <p:cNvPr id="6" name="矩形 5"/>
          <p:cNvSpPr/>
          <p:nvPr/>
        </p:nvSpPr>
        <p:spPr>
          <a:xfrm>
            <a:off x="2771800" y="980728"/>
            <a:ext cx="306846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博士后面上资助</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44354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A5CD5-0F22-417E-AE74-474D793144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38BBA45-3394-4F9E-A811-522DCD56280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A289697-43C3-4426-8F14-EAA55163FE95}"/>
              </a:ext>
            </a:extLst>
          </p:cNvPr>
          <p:cNvPicPr>
            <a:picLocks noChangeAspect="1"/>
          </p:cNvPicPr>
          <p:nvPr/>
        </p:nvPicPr>
        <p:blipFill>
          <a:blip r:embed="rId2"/>
          <a:stretch>
            <a:fillRect/>
          </a:stretch>
        </p:blipFill>
        <p:spPr>
          <a:xfrm>
            <a:off x="1115616" y="404664"/>
            <a:ext cx="6618200" cy="5632364"/>
          </a:xfrm>
          <a:prstGeom prst="rect">
            <a:avLst/>
          </a:prstGeom>
        </p:spPr>
      </p:pic>
    </p:spTree>
    <p:extLst>
      <p:ext uri="{BB962C8B-B14F-4D97-AF65-F5344CB8AC3E}">
        <p14:creationId xmlns:p14="http://schemas.microsoft.com/office/powerpoint/2010/main" val="86891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9752" y="3136612"/>
            <a:ext cx="4304383"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国家自然科学基金项目</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24087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825DFC6-CB2A-4BA0-BBB2-57125B4373F4}"/>
              </a:ext>
            </a:extLst>
          </p:cNvPr>
          <p:cNvSpPr>
            <a:spLocks noGrp="1" noChangeArrowheads="1"/>
          </p:cNvSpPr>
          <p:nvPr>
            <p:ph type="title"/>
          </p:nvPr>
        </p:nvSpPr>
        <p:spPr>
          <a:xfrm>
            <a:off x="1752600" y="1219200"/>
            <a:ext cx="4953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4000" b="1">
                <a:solidFill>
                  <a:srgbClr val="FF0000"/>
                </a:solidFill>
                <a:ea typeface="黑体" panose="02010609060101010101" pitchFamily="49" charset="-122"/>
              </a:rPr>
              <a:t>报告提纲</a:t>
            </a:r>
          </a:p>
        </p:txBody>
      </p:sp>
      <p:sp>
        <p:nvSpPr>
          <p:cNvPr id="193539" name="Rectangle 3">
            <a:extLst>
              <a:ext uri="{FF2B5EF4-FFF2-40B4-BE49-F238E27FC236}">
                <a16:creationId xmlns:a16="http://schemas.microsoft.com/office/drawing/2014/main" id="{499108A5-2297-4610-A9AB-4E662E9242DE}"/>
              </a:ext>
            </a:extLst>
          </p:cNvPr>
          <p:cNvSpPr>
            <a:spLocks noGrp="1" noChangeArrowheads="1"/>
          </p:cNvSpPr>
          <p:nvPr>
            <p:ph type="body" idx="1"/>
          </p:nvPr>
        </p:nvSpPr>
        <p:spPr>
          <a:xfrm>
            <a:off x="1828800" y="2678113"/>
            <a:ext cx="4572000" cy="2427287"/>
          </a:xfrm>
        </p:spPr>
        <p:txBody>
          <a:bodyPr/>
          <a:lstStyle/>
          <a:p>
            <a:pPr>
              <a:lnSpc>
                <a:spcPct val="120000"/>
              </a:lnSpc>
            </a:pPr>
            <a:r>
              <a:rPr lang="en-US" altLang="zh-CN" sz="2800" b="1">
                <a:solidFill>
                  <a:srgbClr val="FF0000"/>
                </a:solidFill>
                <a:latin typeface="Times New Roman" panose="02020603050405020304" pitchFamily="18" charset="0"/>
                <a:ea typeface="黑体" panose="02010609060101010101" pitchFamily="49" charset="-122"/>
              </a:rPr>
              <a:t>NSFC</a:t>
            </a:r>
          </a:p>
          <a:p>
            <a:pPr>
              <a:lnSpc>
                <a:spcPct val="120000"/>
              </a:lnSpc>
            </a:pPr>
            <a:r>
              <a:rPr lang="zh-CN" altLang="en-US" sz="2800" b="1">
                <a:solidFill>
                  <a:srgbClr val="0000CC"/>
                </a:solidFill>
                <a:latin typeface="Times New Roman" panose="02020603050405020304" pitchFamily="18" charset="0"/>
                <a:ea typeface="黑体" panose="02010609060101010101" pitchFamily="49" charset="-122"/>
              </a:rPr>
              <a:t>基金申请的注意事项</a:t>
            </a:r>
          </a:p>
          <a:p>
            <a:pPr>
              <a:lnSpc>
                <a:spcPct val="120000"/>
              </a:lnSpc>
            </a:pPr>
            <a:r>
              <a:rPr lang="zh-CN" altLang="en-US" sz="2800" b="1">
                <a:solidFill>
                  <a:srgbClr val="0000CC"/>
                </a:solidFill>
                <a:latin typeface="Times New Roman" panose="02020603050405020304" pitchFamily="18" charset="0"/>
                <a:ea typeface="黑体" panose="02010609060101010101" pitchFamily="49" charset="-122"/>
              </a:rPr>
              <a:t>填写申请</a:t>
            </a:r>
          </a:p>
          <a:p>
            <a:pPr>
              <a:lnSpc>
                <a:spcPct val="120000"/>
              </a:lnSpc>
            </a:pPr>
            <a:r>
              <a:rPr lang="zh-CN" altLang="en-US" sz="2800" b="1">
                <a:solidFill>
                  <a:srgbClr val="0000CC"/>
                </a:solidFill>
                <a:latin typeface="Times New Roman" panose="02020603050405020304" pitchFamily="18" charset="0"/>
                <a:ea typeface="黑体" panose="02010609060101010101" pitchFamily="49" charset="-122"/>
              </a:rPr>
              <a:t>项目评议</a:t>
            </a:r>
          </a:p>
        </p:txBody>
      </p:sp>
    </p:spTree>
    <p:extLst>
      <p:ext uri="{BB962C8B-B14F-4D97-AF65-F5344CB8AC3E}">
        <p14:creationId xmlns:p14="http://schemas.microsoft.com/office/powerpoint/2010/main" val="230023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53" name="Rectangle 25">
            <a:extLst>
              <a:ext uri="{FF2B5EF4-FFF2-40B4-BE49-F238E27FC236}">
                <a16:creationId xmlns:a16="http://schemas.microsoft.com/office/drawing/2014/main" id="{A5D3AD6A-7BA6-48B1-B809-8FAC80840387}"/>
              </a:ext>
            </a:extLst>
          </p:cNvPr>
          <p:cNvSpPr>
            <a:spLocks noChangeArrowheads="1"/>
          </p:cNvSpPr>
          <p:nvPr/>
        </p:nvSpPr>
        <p:spPr bwMode="auto">
          <a:xfrm>
            <a:off x="1219200" y="1447800"/>
            <a:ext cx="3028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2"/>
              </a:rPr>
              <a:t>数学物理科学部</a:t>
            </a:r>
            <a:endParaRPr lang="zh-CN" altLang="en-US" sz="3200" b="1" u="sng">
              <a:ea typeface="黑体" panose="02010609060101010101" pitchFamily="49" charset="-122"/>
            </a:endParaRPr>
          </a:p>
        </p:txBody>
      </p:sp>
      <p:sp>
        <p:nvSpPr>
          <p:cNvPr id="278555" name="Rectangle 27">
            <a:extLst>
              <a:ext uri="{FF2B5EF4-FFF2-40B4-BE49-F238E27FC236}">
                <a16:creationId xmlns:a16="http://schemas.microsoft.com/office/drawing/2014/main" id="{6395988A-3988-4F67-9126-6B81AD646C7E}"/>
              </a:ext>
            </a:extLst>
          </p:cNvPr>
          <p:cNvSpPr>
            <a:spLocks noChangeArrowheads="1"/>
          </p:cNvSpPr>
          <p:nvPr/>
        </p:nvSpPr>
        <p:spPr bwMode="auto">
          <a:xfrm>
            <a:off x="1295400" y="2392363"/>
            <a:ext cx="2224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3"/>
              </a:rPr>
              <a:t>化学科学部</a:t>
            </a:r>
            <a:endParaRPr lang="zh-CN" altLang="en-US" sz="3200" b="1" u="sng">
              <a:ea typeface="黑体" panose="02010609060101010101" pitchFamily="49" charset="-122"/>
            </a:endParaRPr>
          </a:p>
        </p:txBody>
      </p:sp>
      <p:sp>
        <p:nvSpPr>
          <p:cNvPr id="278557" name="Rectangle 29">
            <a:extLst>
              <a:ext uri="{FF2B5EF4-FFF2-40B4-BE49-F238E27FC236}">
                <a16:creationId xmlns:a16="http://schemas.microsoft.com/office/drawing/2014/main" id="{436A673D-F8EF-43C5-8B06-F70639DC544B}"/>
              </a:ext>
            </a:extLst>
          </p:cNvPr>
          <p:cNvSpPr>
            <a:spLocks noChangeArrowheads="1"/>
          </p:cNvSpPr>
          <p:nvPr/>
        </p:nvSpPr>
        <p:spPr bwMode="auto">
          <a:xfrm>
            <a:off x="1295400" y="3459163"/>
            <a:ext cx="2224088" cy="579437"/>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solidFill>
                  <a:schemeClr val="bg1"/>
                </a:solidFill>
                <a:ea typeface="黑体" panose="02010609060101010101" pitchFamily="49" charset="-122"/>
                <a:hlinkClick r:id="rId4"/>
              </a:rPr>
              <a:t>生命科学部</a:t>
            </a:r>
            <a:endParaRPr lang="zh-CN" altLang="en-US" sz="3200" b="1" u="sng">
              <a:solidFill>
                <a:schemeClr val="bg1"/>
              </a:solidFill>
              <a:ea typeface="黑体" panose="02010609060101010101" pitchFamily="49" charset="-122"/>
            </a:endParaRPr>
          </a:p>
        </p:txBody>
      </p:sp>
      <p:sp>
        <p:nvSpPr>
          <p:cNvPr id="278558" name="Rectangle 30">
            <a:extLst>
              <a:ext uri="{FF2B5EF4-FFF2-40B4-BE49-F238E27FC236}">
                <a16:creationId xmlns:a16="http://schemas.microsoft.com/office/drawing/2014/main" id="{5CFCA96D-4985-4781-A22B-476685FE56F2}"/>
              </a:ext>
            </a:extLst>
          </p:cNvPr>
          <p:cNvSpPr>
            <a:spLocks noChangeArrowheads="1"/>
          </p:cNvSpPr>
          <p:nvPr/>
        </p:nvSpPr>
        <p:spPr bwMode="auto">
          <a:xfrm>
            <a:off x="1295400" y="4373563"/>
            <a:ext cx="2224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5"/>
              </a:rPr>
              <a:t>地球科学部</a:t>
            </a:r>
            <a:endParaRPr lang="zh-CN" altLang="en-US" sz="3200" b="1" u="sng">
              <a:ea typeface="黑体" panose="02010609060101010101" pitchFamily="49" charset="-122"/>
            </a:endParaRPr>
          </a:p>
        </p:txBody>
      </p:sp>
      <p:sp>
        <p:nvSpPr>
          <p:cNvPr id="278560" name="Rectangle 32">
            <a:extLst>
              <a:ext uri="{FF2B5EF4-FFF2-40B4-BE49-F238E27FC236}">
                <a16:creationId xmlns:a16="http://schemas.microsoft.com/office/drawing/2014/main" id="{F196A47D-E0BC-4CBD-A9B0-4665E562CDBF}"/>
              </a:ext>
            </a:extLst>
          </p:cNvPr>
          <p:cNvSpPr>
            <a:spLocks noChangeArrowheads="1"/>
          </p:cNvSpPr>
          <p:nvPr/>
        </p:nvSpPr>
        <p:spPr bwMode="auto">
          <a:xfrm>
            <a:off x="5410200" y="1524000"/>
            <a:ext cx="344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6"/>
              </a:rPr>
              <a:t>工程与材料科学部</a:t>
            </a:r>
            <a:endParaRPr lang="zh-CN" altLang="en-US" sz="3200" b="1" u="sng">
              <a:ea typeface="黑体" panose="02010609060101010101" pitchFamily="49" charset="-122"/>
            </a:endParaRPr>
          </a:p>
        </p:txBody>
      </p:sp>
      <p:sp>
        <p:nvSpPr>
          <p:cNvPr id="278562" name="Rectangle 34">
            <a:extLst>
              <a:ext uri="{FF2B5EF4-FFF2-40B4-BE49-F238E27FC236}">
                <a16:creationId xmlns:a16="http://schemas.microsoft.com/office/drawing/2014/main" id="{517D808B-1AFB-4E56-8F80-0533C87B6870}"/>
              </a:ext>
            </a:extLst>
          </p:cNvPr>
          <p:cNvSpPr>
            <a:spLocks noChangeArrowheads="1"/>
          </p:cNvSpPr>
          <p:nvPr/>
        </p:nvSpPr>
        <p:spPr bwMode="auto">
          <a:xfrm>
            <a:off x="5410200" y="4449763"/>
            <a:ext cx="2224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7"/>
              </a:rPr>
              <a:t>信息科学部</a:t>
            </a:r>
            <a:endParaRPr lang="zh-CN" altLang="en-US" sz="3200" b="1" u="sng">
              <a:ea typeface="黑体" panose="02010609060101010101" pitchFamily="49" charset="-122"/>
            </a:endParaRPr>
          </a:p>
        </p:txBody>
      </p:sp>
      <p:sp>
        <p:nvSpPr>
          <p:cNvPr id="278563" name="Rectangle 35">
            <a:extLst>
              <a:ext uri="{FF2B5EF4-FFF2-40B4-BE49-F238E27FC236}">
                <a16:creationId xmlns:a16="http://schemas.microsoft.com/office/drawing/2014/main" id="{DDF2BDCA-E96A-4AA7-BF0C-B17B1FAB6B5C}"/>
              </a:ext>
            </a:extLst>
          </p:cNvPr>
          <p:cNvSpPr>
            <a:spLocks noChangeArrowheads="1"/>
          </p:cNvSpPr>
          <p:nvPr/>
        </p:nvSpPr>
        <p:spPr bwMode="auto">
          <a:xfrm>
            <a:off x="5472113" y="3535363"/>
            <a:ext cx="2224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8"/>
              </a:rPr>
              <a:t>管理科学部</a:t>
            </a:r>
            <a:endParaRPr lang="zh-CN" altLang="en-US" sz="3200" b="1" u="sng">
              <a:ea typeface="黑体" panose="02010609060101010101" pitchFamily="49" charset="-122"/>
            </a:endParaRPr>
          </a:p>
        </p:txBody>
      </p:sp>
      <p:sp>
        <p:nvSpPr>
          <p:cNvPr id="278565" name="Rectangle 37">
            <a:extLst>
              <a:ext uri="{FF2B5EF4-FFF2-40B4-BE49-F238E27FC236}">
                <a16:creationId xmlns:a16="http://schemas.microsoft.com/office/drawing/2014/main" id="{5494EF40-E2F3-4C55-9B35-4826173FC431}"/>
              </a:ext>
            </a:extLst>
          </p:cNvPr>
          <p:cNvSpPr>
            <a:spLocks noChangeArrowheads="1"/>
          </p:cNvSpPr>
          <p:nvPr/>
        </p:nvSpPr>
        <p:spPr bwMode="auto">
          <a:xfrm>
            <a:off x="5472113" y="2392363"/>
            <a:ext cx="2224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u="sng">
                <a:ea typeface="黑体" panose="02010609060101010101" pitchFamily="49" charset="-122"/>
                <a:hlinkClick r:id="rId9"/>
              </a:rPr>
              <a:t>医学科学部</a:t>
            </a:r>
            <a:endParaRPr lang="zh-CN" altLang="en-US" sz="3200" b="1" u="sng">
              <a:ea typeface="黑体" panose="02010609060101010101" pitchFamily="49" charset="-122"/>
            </a:endParaRPr>
          </a:p>
        </p:txBody>
      </p:sp>
    </p:spTree>
    <p:extLst>
      <p:ext uri="{BB962C8B-B14F-4D97-AF65-F5344CB8AC3E}">
        <p14:creationId xmlns:p14="http://schemas.microsoft.com/office/powerpoint/2010/main" val="350434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a:extLst>
              <a:ext uri="{FF2B5EF4-FFF2-40B4-BE49-F238E27FC236}">
                <a16:creationId xmlns:a16="http://schemas.microsoft.com/office/drawing/2014/main" id="{EE750014-7CB2-4034-8393-530F1F1E4B9B}"/>
              </a:ext>
            </a:extLst>
          </p:cNvPr>
          <p:cNvSpPr>
            <a:spLocks noGrp="1" noChangeArrowheads="1"/>
          </p:cNvSpPr>
          <p:nvPr>
            <p:ph type="body" idx="1"/>
          </p:nvPr>
        </p:nvSpPr>
        <p:spPr>
          <a:xfrm>
            <a:off x="533400" y="1676400"/>
            <a:ext cx="7924800" cy="2438400"/>
          </a:xfrm>
        </p:spPr>
        <p:txBody>
          <a:bodyPr/>
          <a:lstStyle/>
          <a:p>
            <a:pPr>
              <a:lnSpc>
                <a:spcPct val="140000"/>
              </a:lnSpc>
              <a:buFontTx/>
              <a:buNone/>
            </a:pPr>
            <a:r>
              <a:rPr lang="en-US" altLang="zh-CN" sz="2800" b="1">
                <a:solidFill>
                  <a:srgbClr val="0000CC"/>
                </a:solidFill>
                <a:latin typeface="黑体" panose="02010609060101010101" pitchFamily="49" charset="-122"/>
                <a:ea typeface="黑体" panose="02010609060101010101" pitchFamily="49" charset="-122"/>
              </a:rPr>
              <a:t>  </a:t>
            </a:r>
            <a:r>
              <a:rPr lang="zh-CN" altLang="en-US" sz="2800" b="1">
                <a:solidFill>
                  <a:srgbClr val="0000CC"/>
                </a:solidFill>
                <a:latin typeface="黑体" panose="02010609060101010101" pitchFamily="49" charset="-122"/>
                <a:ea typeface="黑体" panose="02010609060101010101" pitchFamily="49" charset="-122"/>
              </a:rPr>
              <a:t>生命科学部：</a:t>
            </a:r>
          </a:p>
          <a:p>
            <a:pPr>
              <a:lnSpc>
                <a:spcPct val="140000"/>
              </a:lnSpc>
              <a:buFontTx/>
              <a:buNone/>
            </a:pPr>
            <a:r>
              <a:rPr lang="zh-CN" altLang="en-US" sz="2800" b="1">
                <a:solidFill>
                  <a:srgbClr val="0000CC"/>
                </a:solidFill>
                <a:latin typeface="黑体" panose="02010609060101010101" pitchFamily="49" charset="-122"/>
                <a:ea typeface="黑体" panose="02010609060101010101" pitchFamily="49" charset="-122"/>
              </a:rPr>
              <a:t>      资助范围涉及到生物学、生物资源、生态环境、农业科学、基础医学等相关研究领域。 </a:t>
            </a:r>
          </a:p>
        </p:txBody>
      </p:sp>
    </p:spTree>
    <p:extLst>
      <p:ext uri="{BB962C8B-B14F-4D97-AF65-F5344CB8AC3E}">
        <p14:creationId xmlns:p14="http://schemas.microsoft.com/office/powerpoint/2010/main" val="306931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D620EE06-C419-4D6F-B2F9-031CD387CC90}"/>
              </a:ext>
            </a:extLst>
          </p:cNvPr>
          <p:cNvSpPr>
            <a:spLocks noGrp="1" noChangeArrowheads="1"/>
          </p:cNvSpPr>
          <p:nvPr>
            <p:ph type="title"/>
          </p:nvPr>
        </p:nvSpPr>
        <p:spPr>
          <a:xfrm>
            <a:off x="457200" y="274638"/>
            <a:ext cx="8229600" cy="868362"/>
          </a:xfrm>
        </p:spPr>
        <p:txBody>
          <a:bodyPr/>
          <a:lstStyle/>
          <a:p>
            <a:r>
              <a:rPr lang="zh-CN" altLang="en-US" sz="3600">
                <a:solidFill>
                  <a:srgbClr val="FF0000"/>
                </a:solidFill>
                <a:ea typeface="黑体" panose="02010609060101010101" pitchFamily="49" charset="-122"/>
              </a:rPr>
              <a:t>生命科学部各处的受理范围</a:t>
            </a:r>
          </a:p>
        </p:txBody>
      </p:sp>
      <p:sp>
        <p:nvSpPr>
          <p:cNvPr id="243715" name="Rectangle 3">
            <a:extLst>
              <a:ext uri="{FF2B5EF4-FFF2-40B4-BE49-F238E27FC236}">
                <a16:creationId xmlns:a16="http://schemas.microsoft.com/office/drawing/2014/main" id="{2DE2F4D1-9398-4913-8DB2-4021585918C6}"/>
              </a:ext>
            </a:extLst>
          </p:cNvPr>
          <p:cNvSpPr>
            <a:spLocks noGrp="1" noChangeArrowheads="1"/>
          </p:cNvSpPr>
          <p:nvPr>
            <p:ph type="body" idx="1"/>
          </p:nvPr>
        </p:nvSpPr>
        <p:spPr>
          <a:xfrm>
            <a:off x="457200" y="1219200"/>
            <a:ext cx="8382000" cy="5257800"/>
          </a:xfrm>
        </p:spPr>
        <p:txBody>
          <a:bodyPr/>
          <a:lstStyle/>
          <a:p>
            <a:pPr>
              <a:lnSpc>
                <a:spcPct val="120000"/>
              </a:lnSpc>
              <a:buFontTx/>
              <a:buNone/>
            </a:pPr>
            <a:r>
              <a:rPr lang="zh-CN" altLang="en-US" sz="2800">
                <a:solidFill>
                  <a:srgbClr val="0000CC"/>
                </a:solidFill>
                <a:latin typeface="黑体" panose="02010609060101010101" pitchFamily="49" charset="-122"/>
                <a:ea typeface="黑体" panose="02010609060101010101" pitchFamily="49" charset="-122"/>
              </a:rPr>
              <a:t>生命科学一处：</a:t>
            </a:r>
          </a:p>
          <a:p>
            <a:pPr>
              <a:lnSpc>
                <a:spcPct val="120000"/>
              </a:lnSpc>
              <a:buFontTx/>
              <a:buNone/>
            </a:pPr>
            <a:r>
              <a:rPr lang="zh-CN" altLang="en-US" sz="2800">
                <a:solidFill>
                  <a:srgbClr val="0000CC"/>
                </a:solidFill>
                <a:latin typeface="黑体" panose="02010609060101010101" pitchFamily="49" charset="-122"/>
                <a:ea typeface="黑体" panose="02010609060101010101" pitchFamily="49" charset="-122"/>
              </a:rPr>
              <a:t>  包括微生物学与植物学两个学科。主要资助以微生物和植物为研究对象的生物学及相关交叉科学的基础研究。</a:t>
            </a:r>
          </a:p>
          <a:p>
            <a:pPr>
              <a:lnSpc>
                <a:spcPct val="120000"/>
              </a:lnSpc>
              <a:buFontTx/>
              <a:buNone/>
            </a:pPr>
            <a:r>
              <a:rPr lang="zh-CN" altLang="en-US" sz="2800">
                <a:solidFill>
                  <a:srgbClr val="0000CC"/>
                </a:solidFill>
                <a:latin typeface="黑体" panose="02010609060101010101" pitchFamily="49" charset="-122"/>
                <a:ea typeface="黑体" panose="02010609060101010101" pitchFamily="49" charset="-122"/>
              </a:rPr>
              <a:t>生命科学二处：</a:t>
            </a:r>
          </a:p>
          <a:p>
            <a:pPr>
              <a:lnSpc>
                <a:spcPct val="120000"/>
              </a:lnSpc>
              <a:buFontTx/>
              <a:buNone/>
            </a:pPr>
            <a:r>
              <a:rPr lang="zh-CN" altLang="en-US" sz="2800">
                <a:solidFill>
                  <a:srgbClr val="0000CC"/>
                </a:solidFill>
                <a:latin typeface="黑体" panose="02010609060101010101" pitchFamily="49" charset="-122"/>
                <a:ea typeface="黑体" panose="02010609060101010101" pitchFamily="49" charset="-122"/>
              </a:rPr>
              <a:t>  包括生态学学科和林学学科，长期实验数据的积累是这两个学科开展科学研究的基础。</a:t>
            </a:r>
          </a:p>
        </p:txBody>
      </p:sp>
    </p:spTree>
    <p:extLst>
      <p:ext uri="{BB962C8B-B14F-4D97-AF65-F5344CB8AC3E}">
        <p14:creationId xmlns:p14="http://schemas.microsoft.com/office/powerpoint/2010/main" val="373009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a:extLst>
              <a:ext uri="{FF2B5EF4-FFF2-40B4-BE49-F238E27FC236}">
                <a16:creationId xmlns:a16="http://schemas.microsoft.com/office/drawing/2014/main" id="{40A68621-DA3A-44DE-A1E4-A85D02304139}"/>
              </a:ext>
            </a:extLst>
          </p:cNvPr>
          <p:cNvSpPr>
            <a:spLocks noGrp="1" noChangeArrowheads="1"/>
          </p:cNvSpPr>
          <p:nvPr>
            <p:ph type="body" idx="1"/>
          </p:nvPr>
        </p:nvSpPr>
        <p:spPr>
          <a:xfrm>
            <a:off x="457200" y="1371600"/>
            <a:ext cx="8229600" cy="4572000"/>
          </a:xfrm>
        </p:spPr>
        <p:txBody>
          <a:bodyPr/>
          <a:lstStyle/>
          <a:p>
            <a:pPr>
              <a:lnSpc>
                <a:spcPct val="120000"/>
              </a:lnSpc>
              <a:buFontTx/>
              <a:buNone/>
            </a:pPr>
            <a:r>
              <a:rPr lang="en-US" altLang="zh-CN" sz="2800">
                <a:solidFill>
                  <a:srgbClr val="0000CC"/>
                </a:solidFill>
                <a:latin typeface="黑体" panose="02010609060101010101" pitchFamily="49" charset="-122"/>
                <a:ea typeface="黑体" panose="02010609060101010101" pitchFamily="49" charset="-122"/>
              </a:rPr>
              <a:t>  </a:t>
            </a:r>
            <a:r>
              <a:rPr lang="zh-CN" altLang="en-US" sz="2800">
                <a:solidFill>
                  <a:srgbClr val="0000CC"/>
                </a:solidFill>
                <a:latin typeface="黑体" panose="02010609060101010101" pitchFamily="49" charset="-122"/>
                <a:ea typeface="黑体" panose="02010609060101010101" pitchFamily="49" charset="-122"/>
              </a:rPr>
              <a:t>生命科学三处：</a:t>
            </a:r>
          </a:p>
          <a:p>
            <a:pPr>
              <a:lnSpc>
                <a:spcPct val="120000"/>
              </a:lnSpc>
              <a:buFontTx/>
              <a:buNone/>
            </a:pPr>
            <a:r>
              <a:rPr lang="zh-CN" altLang="en-US" sz="2800">
                <a:solidFill>
                  <a:srgbClr val="0000CC"/>
                </a:solidFill>
                <a:latin typeface="黑体" panose="02010609060101010101" pitchFamily="49" charset="-122"/>
                <a:ea typeface="黑体" panose="02010609060101010101" pitchFamily="49" charset="-122"/>
              </a:rPr>
              <a:t>     生物化学、生物物理学与分子生物学，免疫学，生物力学与组织工程。</a:t>
            </a:r>
          </a:p>
        </p:txBody>
      </p:sp>
      <p:sp>
        <p:nvSpPr>
          <p:cNvPr id="244740" name="Rectangle 4">
            <a:extLst>
              <a:ext uri="{FF2B5EF4-FFF2-40B4-BE49-F238E27FC236}">
                <a16:creationId xmlns:a16="http://schemas.microsoft.com/office/drawing/2014/main" id="{501257FD-AE34-48B8-B41A-8C7E20F08850}"/>
              </a:ext>
            </a:extLst>
          </p:cNvPr>
          <p:cNvSpPr>
            <a:spLocks noChangeArrowheads="1"/>
          </p:cNvSpPr>
          <p:nvPr/>
        </p:nvSpPr>
        <p:spPr bwMode="auto">
          <a:xfrm>
            <a:off x="609600" y="3276600"/>
            <a:ext cx="822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40000"/>
              </a:lnSpc>
              <a:buFontTx/>
              <a:buNone/>
            </a:pPr>
            <a:r>
              <a:rPr lang="en-US" altLang="zh-CN" sz="2800">
                <a:solidFill>
                  <a:srgbClr val="0000CC"/>
                </a:solidFill>
                <a:latin typeface="黑体" panose="02010609060101010101" pitchFamily="49" charset="-122"/>
                <a:ea typeface="黑体" panose="02010609060101010101" pitchFamily="49" charset="-122"/>
              </a:rPr>
              <a:t> </a:t>
            </a:r>
            <a:r>
              <a:rPr lang="zh-CN" altLang="en-US" sz="2800">
                <a:solidFill>
                  <a:srgbClr val="0000CC"/>
                </a:solidFill>
                <a:latin typeface="黑体" panose="02010609060101010101" pitchFamily="49" charset="-122"/>
                <a:ea typeface="黑体" panose="02010609060101010101" pitchFamily="49" charset="-122"/>
              </a:rPr>
              <a:t>生命科学四处：</a:t>
            </a:r>
          </a:p>
          <a:p>
            <a:pPr>
              <a:lnSpc>
                <a:spcPct val="140000"/>
              </a:lnSpc>
              <a:buFontTx/>
              <a:buNone/>
            </a:pPr>
            <a:r>
              <a:rPr lang="zh-CN" altLang="en-US" sz="2800">
                <a:solidFill>
                  <a:srgbClr val="0000CC"/>
                </a:solidFill>
                <a:latin typeface="黑体" panose="02010609060101010101" pitchFamily="49" charset="-122"/>
                <a:ea typeface="黑体" panose="02010609060101010101" pitchFamily="49" charset="-122"/>
              </a:rPr>
              <a:t>     神经科学与认知科学与心理学，生理学与整合生物学。 </a:t>
            </a:r>
          </a:p>
        </p:txBody>
      </p:sp>
    </p:spTree>
    <p:extLst>
      <p:ext uri="{BB962C8B-B14F-4D97-AF65-F5344CB8AC3E}">
        <p14:creationId xmlns:p14="http://schemas.microsoft.com/office/powerpoint/2010/main" val="333824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17ABBFC2-3945-4716-8743-B66DEA56164D}"/>
              </a:ext>
            </a:extLst>
          </p:cNvPr>
          <p:cNvSpPr>
            <a:spLocks noChangeArrowheads="1"/>
          </p:cNvSpPr>
          <p:nvPr/>
        </p:nvSpPr>
        <p:spPr bwMode="auto">
          <a:xfrm>
            <a:off x="685800" y="1447800"/>
            <a:ext cx="762000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a:solidFill>
                  <a:srgbClr val="0000CC"/>
                </a:solidFill>
                <a:latin typeface="黑体" panose="02010609060101010101" pitchFamily="49" charset="-122"/>
                <a:ea typeface="黑体" panose="02010609060101010101" pitchFamily="49" charset="-122"/>
              </a:rPr>
              <a:t>生命科学五处：</a:t>
            </a:r>
          </a:p>
          <a:p>
            <a:pPr>
              <a:spcBef>
                <a:spcPct val="25000"/>
              </a:spcBef>
            </a:pPr>
            <a:r>
              <a:rPr lang="zh-CN" altLang="en-US" sz="2800">
                <a:solidFill>
                  <a:srgbClr val="0000CC"/>
                </a:solidFill>
                <a:latin typeface="黑体" panose="02010609060101010101" pitchFamily="49" charset="-122"/>
                <a:ea typeface="黑体" panose="02010609060101010101" pitchFamily="49" charset="-122"/>
              </a:rPr>
              <a:t>    遗传学与生物信息学，细胞生物学，发育生物学与生殖生物学。</a:t>
            </a:r>
          </a:p>
        </p:txBody>
      </p:sp>
      <p:sp>
        <p:nvSpPr>
          <p:cNvPr id="277508" name="Rectangle 4">
            <a:extLst>
              <a:ext uri="{FF2B5EF4-FFF2-40B4-BE49-F238E27FC236}">
                <a16:creationId xmlns:a16="http://schemas.microsoft.com/office/drawing/2014/main" id="{FA522AE0-91E3-42DD-BAE7-0CE7935324C3}"/>
              </a:ext>
            </a:extLst>
          </p:cNvPr>
          <p:cNvSpPr>
            <a:spLocks noChangeArrowheads="1"/>
          </p:cNvSpPr>
          <p:nvPr/>
        </p:nvSpPr>
        <p:spPr bwMode="auto">
          <a:xfrm>
            <a:off x="685800" y="3429000"/>
            <a:ext cx="7924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生命科学部六处：</a:t>
            </a:r>
          </a:p>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   农业基础与作物学，食品科学。分设两个学科评审组。 </a:t>
            </a:r>
          </a:p>
          <a:p>
            <a:pPr>
              <a:lnSpc>
                <a:spcPct val="110000"/>
              </a:lnSpc>
              <a:buFontTx/>
              <a:buNone/>
            </a:pPr>
            <a:endParaRPr lang="en-US" altLang="zh-CN" sz="280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17298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a:extLst>
              <a:ext uri="{FF2B5EF4-FFF2-40B4-BE49-F238E27FC236}">
                <a16:creationId xmlns:a16="http://schemas.microsoft.com/office/drawing/2014/main" id="{D2016380-B9CD-47C0-89C6-2CE86F325F3A}"/>
              </a:ext>
            </a:extLst>
          </p:cNvPr>
          <p:cNvSpPr>
            <a:spLocks noChangeArrowheads="1"/>
          </p:cNvSpPr>
          <p:nvPr/>
        </p:nvSpPr>
        <p:spPr bwMode="auto">
          <a:xfrm>
            <a:off x="381000" y="1219200"/>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生命科学七处：</a:t>
            </a:r>
          </a:p>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    植物保护学，园艺学与植物营养学。 </a:t>
            </a:r>
          </a:p>
        </p:txBody>
      </p:sp>
      <p:sp>
        <p:nvSpPr>
          <p:cNvPr id="246789" name="Rectangle 5">
            <a:extLst>
              <a:ext uri="{FF2B5EF4-FFF2-40B4-BE49-F238E27FC236}">
                <a16:creationId xmlns:a16="http://schemas.microsoft.com/office/drawing/2014/main" id="{77FC2ACC-C1D1-4330-A217-EC92D6408D2A}"/>
              </a:ext>
            </a:extLst>
          </p:cNvPr>
          <p:cNvSpPr>
            <a:spLocks noChangeArrowheads="1"/>
          </p:cNvSpPr>
          <p:nvPr/>
        </p:nvSpPr>
        <p:spPr bwMode="auto">
          <a:xfrm>
            <a:off x="457200" y="2971800"/>
            <a:ext cx="815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生命科学八处：</a:t>
            </a:r>
          </a:p>
          <a:p>
            <a:pPr>
              <a:lnSpc>
                <a:spcPct val="110000"/>
              </a:lnSpc>
              <a:buFontTx/>
              <a:buNone/>
            </a:pPr>
            <a:r>
              <a:rPr lang="zh-CN" altLang="en-US" sz="2800">
                <a:solidFill>
                  <a:srgbClr val="0000CC"/>
                </a:solidFill>
                <a:latin typeface="黑体" panose="02010609060101010101" pitchFamily="49" charset="-122"/>
                <a:ea typeface="黑体" panose="02010609060101010101" pitchFamily="49" charset="-122"/>
              </a:rPr>
              <a:t>    畜牧学与草地科学，兽医学，水产学，动物学。</a:t>
            </a:r>
          </a:p>
        </p:txBody>
      </p:sp>
    </p:spTree>
    <p:extLst>
      <p:ext uri="{BB962C8B-B14F-4D97-AF65-F5344CB8AC3E}">
        <p14:creationId xmlns:p14="http://schemas.microsoft.com/office/powerpoint/2010/main" val="227894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F98CFF2E-1D28-4528-92E3-09ED6F58330A}"/>
              </a:ext>
            </a:extLst>
          </p:cNvPr>
          <p:cNvSpPr>
            <a:spLocks noGrp="1" noChangeArrowheads="1"/>
          </p:cNvSpPr>
          <p:nvPr>
            <p:ph type="body" idx="1"/>
          </p:nvPr>
        </p:nvSpPr>
        <p:spPr>
          <a:xfrm>
            <a:off x="304800" y="1143000"/>
            <a:ext cx="4191000" cy="5105400"/>
          </a:xfrm>
        </p:spPr>
        <p:txBody>
          <a:bodyPr/>
          <a:lstStyle/>
          <a:p>
            <a:pPr>
              <a:lnSpc>
                <a:spcPct val="120000"/>
              </a:lnSpc>
              <a:spcBef>
                <a:spcPct val="5000"/>
              </a:spcBef>
              <a:buFontTx/>
              <a:buNone/>
            </a:pPr>
            <a:r>
              <a:rPr lang="en-US" altLang="zh-CN" sz="2400" b="1">
                <a:solidFill>
                  <a:srgbClr val="0000CC"/>
                </a:solidFill>
                <a:latin typeface="黑体" panose="02010609060101010101" pitchFamily="49" charset="-122"/>
                <a:ea typeface="黑体" panose="02010609060101010101" pitchFamily="49" charset="-122"/>
              </a:rPr>
              <a:t>1</a:t>
            </a:r>
            <a:r>
              <a:rPr lang="zh-CN" altLang="en-US" sz="2400" b="1">
                <a:solidFill>
                  <a:srgbClr val="0000CC"/>
                </a:solidFill>
                <a:latin typeface="黑体" panose="02010609060101010101" pitchFamily="49" charset="-122"/>
                <a:ea typeface="黑体" panose="02010609060101010101" pitchFamily="49" charset="-122"/>
              </a:rPr>
              <a:t>、项目基金</a:t>
            </a:r>
            <a:r>
              <a:rPr lang="en-US" altLang="zh-CN" sz="2400" b="1">
                <a:solidFill>
                  <a:srgbClr val="0000CC"/>
                </a:solidFill>
                <a:latin typeface="黑体" panose="02010609060101010101" pitchFamily="49" charset="-122"/>
                <a:ea typeface="黑体" panose="02010609060101010101" pitchFamily="49" charset="-122"/>
              </a:rPr>
              <a:t>:</a:t>
            </a:r>
          </a:p>
          <a:p>
            <a:pPr>
              <a:lnSpc>
                <a:spcPct val="120000"/>
              </a:lnSpc>
              <a:spcBef>
                <a:spcPct val="5000"/>
              </a:spcBef>
              <a:buFontTx/>
              <a:buNone/>
            </a:pPr>
            <a:r>
              <a:rPr lang="en-US" altLang="zh-CN" sz="2200">
                <a:solidFill>
                  <a:srgbClr val="0000CC"/>
                </a:solidFill>
                <a:latin typeface="黑体" panose="02010609060101010101" pitchFamily="49" charset="-122"/>
                <a:ea typeface="黑体" panose="02010609060101010101" pitchFamily="49" charset="-122"/>
              </a:rPr>
              <a:t>  </a:t>
            </a:r>
            <a:r>
              <a:rPr lang="zh-CN" altLang="en-US" sz="2200">
                <a:solidFill>
                  <a:srgbClr val="FF0000"/>
                </a:solidFill>
                <a:latin typeface="黑体" panose="02010609060101010101" pitchFamily="49" charset="-122"/>
                <a:ea typeface="黑体" panose="02010609060101010101" pitchFamily="49" charset="-122"/>
              </a:rPr>
              <a:t>青年科学基金</a:t>
            </a:r>
          </a:p>
          <a:p>
            <a:pPr>
              <a:lnSpc>
                <a:spcPct val="120000"/>
              </a:lnSpc>
              <a:spcBef>
                <a:spcPct val="5000"/>
              </a:spcBef>
              <a:buFontTx/>
              <a:buNone/>
            </a:pPr>
            <a:r>
              <a:rPr lang="zh-CN" altLang="en-US" sz="2200">
                <a:solidFill>
                  <a:srgbClr val="FF0000"/>
                </a:solidFill>
                <a:latin typeface="黑体" panose="02010609060101010101" pitchFamily="49" charset="-122"/>
                <a:ea typeface="黑体" panose="02010609060101010101" pitchFamily="49" charset="-122"/>
              </a:rPr>
              <a:t>  面上项目</a:t>
            </a:r>
          </a:p>
          <a:p>
            <a:pPr>
              <a:lnSpc>
                <a:spcPct val="120000"/>
              </a:lnSpc>
              <a:spcBef>
                <a:spcPct val="5000"/>
              </a:spcBef>
              <a:buFontTx/>
              <a:buNone/>
            </a:pPr>
            <a:r>
              <a:rPr lang="zh-CN" altLang="en-US" sz="2200">
                <a:solidFill>
                  <a:srgbClr val="FF0000"/>
                </a:solidFill>
                <a:latin typeface="黑体" panose="02010609060101010101" pitchFamily="49" charset="-122"/>
                <a:ea typeface="黑体" panose="02010609060101010101" pitchFamily="49" charset="-122"/>
              </a:rPr>
              <a:t>  重点项目</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重大项目</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重大研究计划</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地区科学基金</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海外及港澳学者合作研究基金</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专项项目</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联合资助基金项目</a:t>
            </a:r>
          </a:p>
          <a:p>
            <a:pPr>
              <a:lnSpc>
                <a:spcPct val="120000"/>
              </a:lnSpc>
              <a:spcBef>
                <a:spcPct val="5000"/>
              </a:spcBef>
              <a:buFontTx/>
              <a:buNone/>
            </a:pPr>
            <a:r>
              <a:rPr lang="zh-CN" altLang="en-US" sz="2200">
                <a:solidFill>
                  <a:srgbClr val="0000CC"/>
                </a:solidFill>
                <a:latin typeface="黑体" panose="02010609060101010101" pitchFamily="49" charset="-122"/>
                <a:ea typeface="黑体" panose="02010609060101010101" pitchFamily="49" charset="-122"/>
              </a:rPr>
              <a:t>  国际（地区）合作与交流项目</a:t>
            </a:r>
          </a:p>
        </p:txBody>
      </p:sp>
      <p:sp>
        <p:nvSpPr>
          <p:cNvPr id="10" name="Rectangle 2">
            <a:extLst>
              <a:ext uri="{FF2B5EF4-FFF2-40B4-BE49-F238E27FC236}">
                <a16:creationId xmlns:a16="http://schemas.microsoft.com/office/drawing/2014/main" id="{EC8AAB0E-2F52-4AAD-8EDF-2B26415E1FAB}"/>
              </a:ext>
            </a:extLst>
          </p:cNvPr>
          <p:cNvSpPr>
            <a:spLocks noChangeArrowheads="1"/>
          </p:cNvSpPr>
          <p:nvPr/>
        </p:nvSpPr>
        <p:spPr bwMode="auto">
          <a:xfrm>
            <a:off x="1763688" y="404664"/>
            <a:ext cx="5257800" cy="51911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zh-CN" altLang="en-US" sz="2800" b="1"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rPr>
              <a:t>国家自然基金委项目资助类别</a:t>
            </a:r>
          </a:p>
        </p:txBody>
      </p:sp>
      <p:sp>
        <p:nvSpPr>
          <p:cNvPr id="260100" name="Rectangle 4">
            <a:extLst>
              <a:ext uri="{FF2B5EF4-FFF2-40B4-BE49-F238E27FC236}">
                <a16:creationId xmlns:a16="http://schemas.microsoft.com/office/drawing/2014/main" id="{B7839DC5-BDC5-4FC6-899D-8F7B7E137648}"/>
              </a:ext>
            </a:extLst>
          </p:cNvPr>
          <p:cNvSpPr>
            <a:spLocks noChangeArrowheads="1"/>
          </p:cNvSpPr>
          <p:nvPr/>
        </p:nvSpPr>
        <p:spPr bwMode="auto">
          <a:xfrm>
            <a:off x="4343400" y="1066800"/>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40000"/>
              </a:lnSpc>
              <a:buFontTx/>
              <a:buNone/>
            </a:pPr>
            <a:r>
              <a:rPr lang="en-US" altLang="zh-CN" sz="2400" b="1">
                <a:solidFill>
                  <a:srgbClr val="0000CC"/>
                </a:solidFill>
                <a:latin typeface="黑体" panose="02010609060101010101" pitchFamily="49" charset="-122"/>
                <a:ea typeface="黑体" panose="02010609060101010101" pitchFamily="49" charset="-122"/>
              </a:rPr>
              <a:t>2</a:t>
            </a:r>
            <a:r>
              <a:rPr lang="zh-CN" altLang="en-US" sz="2400" b="1">
                <a:solidFill>
                  <a:srgbClr val="0000CC"/>
                </a:solidFill>
                <a:latin typeface="黑体" panose="02010609060101010101" pitchFamily="49" charset="-122"/>
                <a:ea typeface="黑体" panose="02010609060101010101" pitchFamily="49" charset="-122"/>
              </a:rPr>
              <a:t>、人才基金：</a:t>
            </a:r>
          </a:p>
          <a:p>
            <a:pPr>
              <a:lnSpc>
                <a:spcPct val="140000"/>
              </a:lnSpc>
              <a:buFontTx/>
              <a:buNone/>
            </a:pPr>
            <a:r>
              <a:rPr lang="zh-CN" altLang="en-US" sz="2400">
                <a:solidFill>
                  <a:srgbClr val="0000CC"/>
                </a:solidFill>
                <a:latin typeface="黑体" panose="02010609060101010101" pitchFamily="49" charset="-122"/>
                <a:ea typeface="黑体" panose="02010609060101010101" pitchFamily="49" charset="-122"/>
              </a:rPr>
              <a:t>  </a:t>
            </a:r>
            <a:r>
              <a:rPr lang="zh-CN" altLang="en-US" sz="2200">
                <a:solidFill>
                  <a:srgbClr val="FF0000"/>
                </a:solidFill>
                <a:latin typeface="黑体" panose="02010609060101010101" pitchFamily="49" charset="-122"/>
                <a:ea typeface="黑体" panose="02010609060101010101" pitchFamily="49" charset="-122"/>
              </a:rPr>
              <a:t>优秀青年科学基金</a:t>
            </a:r>
            <a:r>
              <a:rPr lang="zh-CN" altLang="en-US" sz="2200">
                <a:solidFill>
                  <a:srgbClr val="0000CC"/>
                </a:solidFill>
                <a:latin typeface="黑体" panose="02010609060101010101" pitchFamily="49" charset="-122"/>
                <a:ea typeface="黑体" panose="02010609060101010101" pitchFamily="49" charset="-122"/>
              </a:rPr>
              <a:t>  </a:t>
            </a:r>
          </a:p>
          <a:p>
            <a:pPr>
              <a:lnSpc>
                <a:spcPct val="140000"/>
              </a:lnSpc>
              <a:buFontTx/>
              <a:buNone/>
            </a:pPr>
            <a:r>
              <a:rPr lang="zh-CN" altLang="en-US" sz="2200">
                <a:solidFill>
                  <a:srgbClr val="0000CC"/>
                </a:solidFill>
                <a:latin typeface="黑体" panose="02010609060101010101" pitchFamily="49" charset="-122"/>
                <a:ea typeface="黑体" panose="02010609060101010101" pitchFamily="49" charset="-122"/>
              </a:rPr>
              <a:t>  </a:t>
            </a:r>
            <a:r>
              <a:rPr lang="zh-CN" altLang="en-US" sz="2200">
                <a:solidFill>
                  <a:srgbClr val="FF0000"/>
                </a:solidFill>
                <a:latin typeface="黑体" panose="02010609060101010101" pitchFamily="49" charset="-122"/>
                <a:ea typeface="黑体" panose="02010609060101010101" pitchFamily="49" charset="-122"/>
              </a:rPr>
              <a:t>国家杰出青年科学基金</a:t>
            </a:r>
          </a:p>
          <a:p>
            <a:pPr>
              <a:lnSpc>
                <a:spcPct val="140000"/>
              </a:lnSpc>
              <a:buFontTx/>
              <a:buNone/>
            </a:pPr>
            <a:r>
              <a:rPr lang="zh-CN" altLang="en-US" sz="2200">
                <a:solidFill>
                  <a:srgbClr val="0000CC"/>
                </a:solidFill>
                <a:latin typeface="黑体" panose="02010609060101010101" pitchFamily="49" charset="-122"/>
                <a:ea typeface="黑体" panose="02010609060101010101" pitchFamily="49" charset="-122"/>
              </a:rPr>
              <a:t>  创新研究群体科学基金</a:t>
            </a:r>
          </a:p>
          <a:p>
            <a:pPr>
              <a:lnSpc>
                <a:spcPct val="140000"/>
              </a:lnSpc>
              <a:buFontTx/>
              <a:buNone/>
            </a:pPr>
            <a:r>
              <a:rPr lang="zh-CN" altLang="en-US" sz="2400">
                <a:solidFill>
                  <a:srgbClr val="0000CC"/>
                </a:solidFill>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336161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4466" y="2132856"/>
            <a:ext cx="7954725" cy="3093154"/>
          </a:xfrm>
          <a:prstGeom prst="rect">
            <a:avLst/>
          </a:prstGeom>
        </p:spPr>
        <p:txBody>
          <a:bodyPr wrap="square">
            <a:spAutoFit/>
          </a:bodyPr>
          <a:lstStyle/>
          <a:p>
            <a:pPr lvl="0" algn="just">
              <a:lnSpc>
                <a:spcPct val="150000"/>
              </a:lnSpc>
              <a:buClr>
                <a:srgbClr val="FF0000"/>
              </a:buClr>
              <a:buSzPct val="90000"/>
            </a:pPr>
            <a:r>
              <a:rPr lang="zh-CN" altLang="en-US" sz="2600" dirty="0">
                <a:solidFill>
                  <a:srgbClr val="0000FF"/>
                </a:solidFill>
                <a:latin typeface="黑体" pitchFamily="49" charset="-122"/>
                <a:ea typeface="黑体" pitchFamily="49" charset="-122"/>
              </a:rPr>
              <a:t>    特别资助是为了鼓励博士后研究人员增强研究创新能力，对其中一部分</a:t>
            </a:r>
            <a:r>
              <a:rPr lang="zh-CN" altLang="en-US" sz="2600" dirty="0">
                <a:solidFill>
                  <a:srgbClr val="FF0000"/>
                </a:solidFill>
                <a:latin typeface="黑体" pitchFamily="49" charset="-122"/>
                <a:ea typeface="黑体" pitchFamily="49" charset="-122"/>
              </a:rPr>
              <a:t>非常优秀</a:t>
            </a:r>
            <a:r>
              <a:rPr lang="zh-CN" altLang="en-US" sz="2600" dirty="0">
                <a:solidFill>
                  <a:srgbClr val="0000FF"/>
                </a:solidFill>
                <a:latin typeface="黑体" pitchFamily="49" charset="-122"/>
                <a:ea typeface="黑体" pitchFamily="49" charset="-122"/>
              </a:rPr>
              <a:t>的博士后研究人员实施的资助。</a:t>
            </a:r>
            <a:endParaRPr lang="en-US" altLang="zh-CN" sz="2600" dirty="0">
              <a:solidFill>
                <a:srgbClr val="0000FF"/>
              </a:solidFill>
              <a:latin typeface="黑体" pitchFamily="49" charset="-122"/>
              <a:ea typeface="黑体" pitchFamily="49" charset="-122"/>
            </a:endParaRPr>
          </a:p>
          <a:p>
            <a:pPr lvl="0" algn="just">
              <a:lnSpc>
                <a:spcPct val="150000"/>
              </a:lnSpc>
              <a:buClr>
                <a:srgbClr val="FF0000"/>
              </a:buClr>
              <a:buSzPct val="90000"/>
            </a:pPr>
            <a:r>
              <a:rPr lang="en-US" altLang="zh-CN" sz="2600" dirty="0">
                <a:solidFill>
                  <a:srgbClr val="0000FF"/>
                </a:solidFill>
                <a:latin typeface="黑体" pitchFamily="49" charset="-122"/>
                <a:ea typeface="黑体" pitchFamily="49" charset="-122"/>
              </a:rPr>
              <a:t>    </a:t>
            </a:r>
            <a:r>
              <a:rPr lang="zh-CN" altLang="en-US" sz="2600" dirty="0">
                <a:solidFill>
                  <a:srgbClr val="0000FF"/>
                </a:solidFill>
                <a:latin typeface="黑体" pitchFamily="49" charset="-122"/>
                <a:ea typeface="黑体" pitchFamily="49" charset="-122"/>
              </a:rPr>
              <a:t>经过专家通讯评议和会议评议两轮评议确定资助对象。</a:t>
            </a:r>
            <a:r>
              <a:rPr lang="en-US" altLang="zh-CN" sz="2600" dirty="0">
                <a:solidFill>
                  <a:srgbClr val="0000FF"/>
                </a:solidFill>
                <a:latin typeface="黑体" pitchFamily="49" charset="-122"/>
                <a:ea typeface="黑体" pitchFamily="49" charset="-122"/>
              </a:rPr>
              <a:t>2018</a:t>
            </a:r>
            <a:r>
              <a:rPr lang="zh-CN" altLang="en-US" sz="2600" dirty="0">
                <a:solidFill>
                  <a:srgbClr val="0000FF"/>
                </a:solidFill>
                <a:latin typeface="黑体" pitchFamily="49" charset="-122"/>
                <a:ea typeface="黑体" pitchFamily="49" charset="-122"/>
              </a:rPr>
              <a:t>年拟资助约</a:t>
            </a:r>
            <a:r>
              <a:rPr lang="en-US" altLang="zh-CN" sz="2600" dirty="0">
                <a:solidFill>
                  <a:srgbClr val="0000FF"/>
                </a:solidFill>
                <a:latin typeface="黑体" pitchFamily="49" charset="-122"/>
                <a:ea typeface="黑体" pitchFamily="49" charset="-122"/>
              </a:rPr>
              <a:t>960</a:t>
            </a:r>
            <a:r>
              <a:rPr lang="zh-CN" altLang="en-US" sz="2600" dirty="0">
                <a:solidFill>
                  <a:srgbClr val="0000FF"/>
                </a:solidFill>
                <a:latin typeface="黑体" pitchFamily="49" charset="-122"/>
                <a:ea typeface="黑体" pitchFamily="49" charset="-122"/>
              </a:rPr>
              <a:t>人</a:t>
            </a:r>
            <a:r>
              <a:rPr lang="en-US" altLang="zh-CN" sz="2600" dirty="0">
                <a:solidFill>
                  <a:srgbClr val="0000FF"/>
                </a:solidFill>
                <a:latin typeface="黑体" pitchFamily="49" charset="-122"/>
                <a:ea typeface="黑体" pitchFamily="49" charset="-122"/>
              </a:rPr>
              <a:t>,</a:t>
            </a:r>
            <a:r>
              <a:rPr lang="zh-CN" altLang="en-US" sz="2600" dirty="0">
                <a:solidFill>
                  <a:srgbClr val="0000FF"/>
                </a:solidFill>
                <a:latin typeface="黑体" pitchFamily="49" charset="-122"/>
                <a:ea typeface="黑体" pitchFamily="49" charset="-122"/>
              </a:rPr>
              <a:t>资助标准为</a:t>
            </a:r>
            <a:r>
              <a:rPr lang="en-US" altLang="zh-CN" sz="2600" dirty="0">
                <a:solidFill>
                  <a:srgbClr val="0000FF"/>
                </a:solidFill>
                <a:latin typeface="黑体" pitchFamily="49" charset="-122"/>
                <a:ea typeface="黑体" pitchFamily="49" charset="-122"/>
              </a:rPr>
              <a:t>15</a:t>
            </a:r>
            <a:r>
              <a:rPr lang="zh-CN" altLang="en-US" sz="2600" dirty="0">
                <a:solidFill>
                  <a:srgbClr val="0000FF"/>
                </a:solidFill>
                <a:latin typeface="黑体" pitchFamily="49" charset="-122"/>
                <a:ea typeface="黑体" pitchFamily="49" charset="-122"/>
              </a:rPr>
              <a:t>万元。</a:t>
            </a:r>
            <a:endParaRPr lang="en-US" altLang="zh-CN" sz="2600" dirty="0">
              <a:solidFill>
                <a:srgbClr val="0000FF"/>
              </a:solidFill>
              <a:latin typeface="黑体" pitchFamily="49" charset="-122"/>
              <a:ea typeface="黑体" pitchFamily="49" charset="-122"/>
            </a:endParaRPr>
          </a:p>
        </p:txBody>
      </p:sp>
      <p:sp>
        <p:nvSpPr>
          <p:cNvPr id="6" name="矩形 5"/>
          <p:cNvSpPr/>
          <p:nvPr/>
        </p:nvSpPr>
        <p:spPr>
          <a:xfrm>
            <a:off x="1691680" y="980728"/>
            <a:ext cx="554029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博士后特别资助基金资助类型</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15380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a:extLst>
              <a:ext uri="{FF2B5EF4-FFF2-40B4-BE49-F238E27FC236}">
                <a16:creationId xmlns:a16="http://schemas.microsoft.com/office/drawing/2014/main" id="{662DEC6B-85F1-4694-95D4-2E17D0A003C1}"/>
              </a:ext>
            </a:extLst>
          </p:cNvPr>
          <p:cNvSpPr>
            <a:spLocks noGrp="1" noChangeArrowheads="1"/>
          </p:cNvSpPr>
          <p:nvPr>
            <p:ph type="body" idx="1"/>
          </p:nvPr>
        </p:nvSpPr>
        <p:spPr>
          <a:xfrm>
            <a:off x="457200" y="533400"/>
            <a:ext cx="8382000" cy="5486400"/>
          </a:xfrm>
        </p:spPr>
        <p:txBody>
          <a:bodyPr/>
          <a:lstStyle/>
          <a:p>
            <a:pPr marL="609600" indent="-609600">
              <a:lnSpc>
                <a:spcPct val="105000"/>
              </a:lnSpc>
              <a:buFontTx/>
              <a:buNone/>
            </a:pPr>
            <a:r>
              <a:rPr lang="zh-CN" altLang="en-US" sz="2200" b="1" dirty="0">
                <a:solidFill>
                  <a:srgbClr val="FF0000"/>
                </a:solidFill>
                <a:latin typeface="黑体" panose="02010609060101010101" pitchFamily="49" charset="-122"/>
                <a:ea typeface="黑体" panose="02010609060101010101" pitchFamily="49" charset="-122"/>
              </a:rPr>
              <a:t>青年科学基金项目</a:t>
            </a:r>
            <a:r>
              <a:rPr lang="en-US" altLang="zh-CN" sz="2200" dirty="0">
                <a:solidFill>
                  <a:srgbClr val="0000CC"/>
                </a:solidFill>
                <a:latin typeface="黑体" panose="02010609060101010101" pitchFamily="49" charset="-122"/>
                <a:ea typeface="黑体" panose="02010609060101010101" pitchFamily="49" charset="-122"/>
              </a:rPr>
              <a:t>:</a:t>
            </a:r>
          </a:p>
          <a:p>
            <a:pPr marL="609600" indent="-609600">
              <a:lnSpc>
                <a:spcPct val="105000"/>
              </a:lnSpc>
              <a:buFontTx/>
              <a:buAutoNum type="arabicPeriod"/>
            </a:pPr>
            <a:r>
              <a:rPr lang="zh-CN" altLang="en-US" sz="2200" dirty="0">
                <a:solidFill>
                  <a:srgbClr val="0000CC"/>
                </a:solidFill>
                <a:latin typeface="黑体" panose="02010609060101010101" pitchFamily="49" charset="-122"/>
                <a:ea typeface="黑体" panose="02010609060101010101" pitchFamily="49" charset="-122"/>
              </a:rPr>
              <a:t>申请当年</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月</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日男性未满</a:t>
            </a:r>
            <a:r>
              <a:rPr lang="en-US" altLang="zh-CN" sz="2200" dirty="0">
                <a:solidFill>
                  <a:srgbClr val="0000CC"/>
                </a:solidFill>
                <a:latin typeface="黑体" panose="02010609060101010101" pitchFamily="49" charset="-122"/>
                <a:ea typeface="黑体" panose="02010609060101010101" pitchFamily="49" charset="-122"/>
              </a:rPr>
              <a:t>35</a:t>
            </a:r>
            <a:r>
              <a:rPr lang="zh-CN" altLang="en-US" sz="2200" dirty="0">
                <a:solidFill>
                  <a:srgbClr val="0000CC"/>
                </a:solidFill>
                <a:latin typeface="黑体" panose="02010609060101010101" pitchFamily="49" charset="-122"/>
                <a:ea typeface="黑体" panose="02010609060101010101" pitchFamily="49" charset="-122"/>
              </a:rPr>
              <a:t>周岁，女性未满</a:t>
            </a:r>
            <a:r>
              <a:rPr lang="en-US" altLang="zh-CN" sz="2200" dirty="0">
                <a:solidFill>
                  <a:srgbClr val="0000CC"/>
                </a:solidFill>
                <a:latin typeface="黑体" panose="02010609060101010101" pitchFamily="49" charset="-122"/>
                <a:ea typeface="黑体" panose="02010609060101010101" pitchFamily="49" charset="-122"/>
              </a:rPr>
              <a:t>40</a:t>
            </a:r>
            <a:r>
              <a:rPr lang="zh-CN" altLang="en-US" sz="2200" dirty="0">
                <a:solidFill>
                  <a:srgbClr val="0000CC"/>
                </a:solidFill>
                <a:latin typeface="黑体" panose="02010609060101010101" pitchFamily="49" charset="-122"/>
                <a:ea typeface="黑体" panose="02010609060101010101" pitchFamily="49" charset="-122"/>
              </a:rPr>
              <a:t>周岁</a:t>
            </a:r>
          </a:p>
          <a:p>
            <a:pPr marL="609600" indent="-609600">
              <a:lnSpc>
                <a:spcPct val="105000"/>
              </a:lnSpc>
              <a:buFontTx/>
              <a:buAutoNum type="arabicPeriod"/>
            </a:pPr>
            <a:r>
              <a:rPr lang="zh-CN" altLang="en-US" sz="2200" dirty="0">
                <a:solidFill>
                  <a:srgbClr val="0000CC"/>
                </a:solidFill>
                <a:latin typeface="黑体" panose="02010609060101010101" pitchFamily="49" charset="-122"/>
                <a:ea typeface="黑体" panose="02010609060101010101" pitchFamily="49" charset="-122"/>
              </a:rPr>
              <a:t>评审和管理机制与面上项目基本相同 </a:t>
            </a:r>
          </a:p>
          <a:p>
            <a:pPr marL="609600" indent="-609600">
              <a:lnSpc>
                <a:spcPct val="105000"/>
              </a:lnSpc>
              <a:buFontTx/>
              <a:buAutoNum type="arabicPeriod"/>
            </a:pPr>
            <a:r>
              <a:rPr lang="zh-CN" altLang="en-US" sz="2200" dirty="0">
                <a:solidFill>
                  <a:srgbClr val="0000CC"/>
                </a:solidFill>
                <a:latin typeface="黑体" panose="02010609060101010101" pitchFamily="49" charset="-122"/>
                <a:ea typeface="黑体" panose="02010609060101010101" pitchFamily="49" charset="-122"/>
              </a:rPr>
              <a:t>资助率略高于面上项目（</a:t>
            </a:r>
            <a:r>
              <a:rPr lang="en-US" altLang="zh-CN" sz="2200" dirty="0">
                <a:solidFill>
                  <a:srgbClr val="0000CC"/>
                </a:solidFill>
                <a:latin typeface="黑体" panose="02010609060101010101" pitchFamily="49" charset="-122"/>
                <a:ea typeface="黑体" panose="02010609060101010101" pitchFamily="49" charset="-122"/>
              </a:rPr>
              <a:t>20.00%</a:t>
            </a:r>
            <a:r>
              <a:rPr lang="zh-CN" altLang="en-US" sz="2200" dirty="0">
                <a:solidFill>
                  <a:srgbClr val="0000CC"/>
                </a:solidFill>
                <a:latin typeface="黑体" panose="02010609060101010101" pitchFamily="49" charset="-122"/>
                <a:ea typeface="黑体" panose="02010609060101010101" pitchFamily="49" charset="-122"/>
              </a:rPr>
              <a:t>）</a:t>
            </a:r>
          </a:p>
          <a:p>
            <a:pPr marL="609600" indent="-609600">
              <a:lnSpc>
                <a:spcPct val="105000"/>
              </a:lnSpc>
              <a:spcBef>
                <a:spcPct val="50000"/>
              </a:spcBef>
              <a:buFontTx/>
              <a:buNone/>
            </a:pPr>
            <a:r>
              <a:rPr lang="zh-CN" altLang="en-US" sz="2200" b="1" dirty="0">
                <a:solidFill>
                  <a:srgbClr val="FF0000"/>
                </a:solidFill>
                <a:latin typeface="黑体" panose="02010609060101010101" pitchFamily="49" charset="-122"/>
                <a:ea typeface="黑体" panose="02010609060101010101" pitchFamily="49" charset="-122"/>
              </a:rPr>
              <a:t>优秀青年科学基金：</a:t>
            </a: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、申请当年</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月</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日男性未满</a:t>
            </a:r>
            <a:r>
              <a:rPr lang="en-US" altLang="zh-CN" sz="2200" dirty="0">
                <a:solidFill>
                  <a:srgbClr val="0000CC"/>
                </a:solidFill>
                <a:latin typeface="黑体" panose="02010609060101010101" pitchFamily="49" charset="-122"/>
                <a:ea typeface="黑体" panose="02010609060101010101" pitchFamily="49" charset="-122"/>
              </a:rPr>
              <a:t>38</a:t>
            </a:r>
            <a:r>
              <a:rPr lang="zh-CN" altLang="en-US" sz="2200" dirty="0">
                <a:solidFill>
                  <a:srgbClr val="0000CC"/>
                </a:solidFill>
                <a:latin typeface="黑体" panose="02010609060101010101" pitchFamily="49" charset="-122"/>
                <a:ea typeface="黑体" panose="02010609060101010101" pitchFamily="49" charset="-122"/>
              </a:rPr>
              <a:t>周岁、女性未满</a:t>
            </a:r>
            <a:r>
              <a:rPr lang="en-US" altLang="zh-CN" sz="2200" dirty="0">
                <a:solidFill>
                  <a:srgbClr val="0000CC"/>
                </a:solidFill>
                <a:latin typeface="黑体" panose="02010609060101010101" pitchFamily="49" charset="-122"/>
                <a:ea typeface="黑体" panose="02010609060101010101" pitchFamily="49" charset="-122"/>
              </a:rPr>
              <a:t>40</a:t>
            </a:r>
            <a:r>
              <a:rPr lang="zh-CN" altLang="en-US" sz="2200" dirty="0">
                <a:solidFill>
                  <a:srgbClr val="0000CC"/>
                </a:solidFill>
                <a:latin typeface="黑体" panose="02010609060101010101" pitchFamily="49" charset="-122"/>
                <a:ea typeface="黑体" panose="02010609060101010101" pitchFamily="49" charset="-122"/>
              </a:rPr>
              <a:t>周岁</a:t>
            </a: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2</a:t>
            </a:r>
            <a:r>
              <a:rPr lang="zh-CN" altLang="en-US" sz="2200" dirty="0">
                <a:solidFill>
                  <a:srgbClr val="0000CC"/>
                </a:solidFill>
                <a:latin typeface="黑体" panose="02010609060101010101" pitchFamily="49" charset="-122"/>
                <a:ea typeface="黑体" panose="02010609060101010101" pitchFamily="49" charset="-122"/>
              </a:rPr>
              <a:t>、计划资助</a:t>
            </a:r>
            <a:r>
              <a:rPr lang="en-US" altLang="zh-CN" sz="2200" dirty="0">
                <a:solidFill>
                  <a:srgbClr val="0000CC"/>
                </a:solidFill>
                <a:latin typeface="黑体" panose="02010609060101010101" pitchFamily="49" charset="-122"/>
                <a:ea typeface="黑体" panose="02010609060101010101" pitchFamily="49" charset="-122"/>
              </a:rPr>
              <a:t>400</a:t>
            </a:r>
            <a:r>
              <a:rPr lang="zh-CN" altLang="en-US" sz="2200" dirty="0">
                <a:solidFill>
                  <a:srgbClr val="0000CC"/>
                </a:solidFill>
                <a:latin typeface="黑体" panose="02010609060101010101" pitchFamily="49" charset="-122"/>
                <a:ea typeface="黑体" panose="02010609060101010101" pitchFamily="49" charset="-122"/>
              </a:rPr>
              <a:t>项，资助期限为</a:t>
            </a:r>
            <a:r>
              <a:rPr lang="en-US" altLang="zh-CN" sz="2200" dirty="0">
                <a:solidFill>
                  <a:srgbClr val="0000CC"/>
                </a:solidFill>
                <a:latin typeface="黑体" panose="02010609060101010101" pitchFamily="49" charset="-122"/>
                <a:ea typeface="黑体" panose="02010609060101010101" pitchFamily="49" charset="-122"/>
              </a:rPr>
              <a:t>3</a:t>
            </a:r>
            <a:r>
              <a:rPr lang="zh-CN" altLang="en-US" sz="2200" dirty="0">
                <a:solidFill>
                  <a:srgbClr val="0000CC"/>
                </a:solidFill>
                <a:latin typeface="黑体" panose="02010609060101010101" pitchFamily="49" charset="-122"/>
                <a:ea typeface="黑体" panose="02010609060101010101" pitchFamily="49" charset="-122"/>
              </a:rPr>
              <a:t>年，资助强度为</a:t>
            </a:r>
            <a:r>
              <a:rPr lang="en-US" altLang="zh-CN" sz="2200" dirty="0">
                <a:solidFill>
                  <a:srgbClr val="0000CC"/>
                </a:solidFill>
                <a:latin typeface="黑体" panose="02010609060101010101" pitchFamily="49" charset="-122"/>
                <a:ea typeface="黑体" panose="02010609060101010101" pitchFamily="49" charset="-122"/>
              </a:rPr>
              <a:t>150</a:t>
            </a:r>
            <a:r>
              <a:rPr lang="zh-CN" altLang="en-US" sz="2200" dirty="0">
                <a:solidFill>
                  <a:srgbClr val="0000CC"/>
                </a:solidFill>
                <a:latin typeface="黑体" panose="02010609060101010101" pitchFamily="49" charset="-122"/>
                <a:ea typeface="黑体" panose="02010609060101010101" pitchFamily="49" charset="-122"/>
              </a:rPr>
              <a:t>万元</a:t>
            </a:r>
            <a:r>
              <a:rPr lang="en-US" altLang="zh-CN" sz="2200" dirty="0">
                <a:solidFill>
                  <a:srgbClr val="0000CC"/>
                </a:solidFill>
                <a:latin typeface="黑体" panose="02010609060101010101" pitchFamily="49" charset="-122"/>
                <a:ea typeface="黑体" panose="02010609060101010101" pitchFamily="49" charset="-122"/>
              </a:rPr>
              <a:t>/</a:t>
            </a:r>
            <a:r>
              <a:rPr lang="zh-CN" altLang="en-US" sz="2200" dirty="0">
                <a:solidFill>
                  <a:srgbClr val="0000CC"/>
                </a:solidFill>
                <a:latin typeface="黑体" panose="02010609060101010101" pitchFamily="49" charset="-122"/>
                <a:ea typeface="黑体" panose="02010609060101010101" pitchFamily="49" charset="-122"/>
              </a:rPr>
              <a:t>项 </a:t>
            </a: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3</a:t>
            </a:r>
            <a:r>
              <a:rPr lang="zh-CN" altLang="en-US" sz="2200" dirty="0">
                <a:solidFill>
                  <a:srgbClr val="0000CC"/>
                </a:solidFill>
                <a:latin typeface="黑体" panose="02010609060101010101" pitchFamily="49" charset="-122"/>
                <a:ea typeface="黑体" panose="02010609060101010101" pitchFamily="49" charset="-122"/>
              </a:rPr>
              <a:t>、资助率</a:t>
            </a:r>
            <a:r>
              <a:rPr lang="en-US" altLang="zh-CN" sz="2200" dirty="0">
                <a:solidFill>
                  <a:srgbClr val="0000CC"/>
                </a:solidFill>
                <a:latin typeface="黑体" panose="02010609060101010101" pitchFamily="49" charset="-122"/>
                <a:ea typeface="黑体" panose="02010609060101010101" pitchFamily="49" charset="-122"/>
              </a:rPr>
              <a:t>10.0 %</a:t>
            </a:r>
          </a:p>
          <a:p>
            <a:pPr marL="609600" indent="-609600">
              <a:lnSpc>
                <a:spcPct val="105000"/>
              </a:lnSpc>
              <a:spcBef>
                <a:spcPct val="60000"/>
              </a:spcBef>
              <a:buFontTx/>
              <a:buNone/>
            </a:pPr>
            <a:r>
              <a:rPr lang="zh-CN" altLang="en-US" sz="2200" b="1" dirty="0">
                <a:solidFill>
                  <a:srgbClr val="FF0000"/>
                </a:solidFill>
                <a:latin typeface="黑体" panose="02010609060101010101" pitchFamily="49" charset="-122"/>
                <a:ea typeface="黑体" panose="02010609060101010101" pitchFamily="49" charset="-122"/>
              </a:rPr>
              <a:t>国家杰出青年科学基金</a:t>
            </a: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、申请当年</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月</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日未满</a:t>
            </a:r>
            <a:r>
              <a:rPr lang="en-US" altLang="zh-CN" sz="2200" dirty="0">
                <a:solidFill>
                  <a:srgbClr val="0000CC"/>
                </a:solidFill>
                <a:latin typeface="黑体" panose="02010609060101010101" pitchFamily="49" charset="-122"/>
                <a:ea typeface="黑体" panose="02010609060101010101" pitchFamily="49" charset="-122"/>
              </a:rPr>
              <a:t>45</a:t>
            </a:r>
            <a:r>
              <a:rPr lang="zh-CN" altLang="en-US" sz="2200" dirty="0">
                <a:solidFill>
                  <a:srgbClr val="0000CC"/>
                </a:solidFill>
                <a:latin typeface="黑体" panose="02010609060101010101" pitchFamily="49" charset="-122"/>
                <a:ea typeface="黑体" panose="02010609060101010101" pitchFamily="49" charset="-122"/>
              </a:rPr>
              <a:t>周岁</a:t>
            </a:r>
            <a:endParaRPr lang="en-US" altLang="zh-CN" sz="2200" dirty="0">
              <a:solidFill>
                <a:srgbClr val="0000CC"/>
              </a:solidFill>
              <a:latin typeface="黑体" panose="02010609060101010101" pitchFamily="49" charset="-122"/>
              <a:ea typeface="黑体" panose="02010609060101010101" pitchFamily="49" charset="-122"/>
            </a:endParaRP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2</a:t>
            </a:r>
            <a:r>
              <a:rPr lang="zh-CN" altLang="en-US" sz="2200" dirty="0">
                <a:solidFill>
                  <a:srgbClr val="0000CC"/>
                </a:solidFill>
                <a:latin typeface="黑体" panose="02010609060101010101" pitchFamily="49" charset="-122"/>
                <a:ea typeface="黑体" panose="02010609060101010101" pitchFamily="49" charset="-122"/>
              </a:rPr>
              <a:t>、资助</a:t>
            </a:r>
            <a:r>
              <a:rPr lang="en-US" altLang="zh-CN" sz="2200" dirty="0">
                <a:solidFill>
                  <a:srgbClr val="0000CC"/>
                </a:solidFill>
                <a:latin typeface="黑体" panose="02010609060101010101" pitchFamily="49" charset="-122"/>
                <a:ea typeface="黑体" panose="02010609060101010101" pitchFamily="49" charset="-122"/>
              </a:rPr>
              <a:t>200</a:t>
            </a:r>
            <a:r>
              <a:rPr lang="zh-CN" altLang="en-US" sz="2200" dirty="0">
                <a:solidFill>
                  <a:srgbClr val="0000CC"/>
                </a:solidFill>
                <a:latin typeface="黑体" panose="02010609060101010101" pitchFamily="49" charset="-122"/>
                <a:ea typeface="黑体" panose="02010609060101010101" pitchFamily="49" charset="-122"/>
              </a:rPr>
              <a:t>项，资助期限为</a:t>
            </a:r>
            <a:r>
              <a:rPr lang="en-US" altLang="zh-CN" sz="2200" dirty="0">
                <a:solidFill>
                  <a:srgbClr val="0000CC"/>
                </a:solidFill>
                <a:latin typeface="黑体" panose="02010609060101010101" pitchFamily="49" charset="-122"/>
                <a:ea typeface="黑体" panose="02010609060101010101" pitchFamily="49" charset="-122"/>
              </a:rPr>
              <a:t>4</a:t>
            </a:r>
            <a:r>
              <a:rPr lang="zh-CN" altLang="en-US" sz="2200" dirty="0">
                <a:solidFill>
                  <a:srgbClr val="0000CC"/>
                </a:solidFill>
                <a:latin typeface="黑体" panose="02010609060101010101" pitchFamily="49" charset="-122"/>
                <a:ea typeface="黑体" panose="02010609060101010101" pitchFamily="49" charset="-122"/>
              </a:rPr>
              <a:t>年，资助经费</a:t>
            </a:r>
            <a:r>
              <a:rPr lang="en-US" altLang="zh-CN" sz="2200" dirty="0">
                <a:solidFill>
                  <a:srgbClr val="0000CC"/>
                </a:solidFill>
                <a:latin typeface="黑体" panose="02010609060101010101" pitchFamily="49" charset="-122"/>
                <a:ea typeface="黑体" panose="02010609060101010101" pitchFamily="49" charset="-122"/>
              </a:rPr>
              <a:t>400</a:t>
            </a:r>
            <a:r>
              <a:rPr lang="zh-CN" altLang="en-US" sz="2200" dirty="0">
                <a:solidFill>
                  <a:srgbClr val="0000CC"/>
                </a:solidFill>
                <a:latin typeface="黑体" panose="02010609060101010101" pitchFamily="49" charset="-122"/>
                <a:ea typeface="黑体" panose="02010609060101010101" pitchFamily="49" charset="-122"/>
              </a:rPr>
              <a:t>万元</a:t>
            </a:r>
            <a:r>
              <a:rPr lang="en-US" altLang="zh-CN" sz="2200" dirty="0">
                <a:solidFill>
                  <a:srgbClr val="0000CC"/>
                </a:solidFill>
                <a:latin typeface="黑体" panose="02010609060101010101" pitchFamily="49" charset="-122"/>
                <a:ea typeface="黑体" panose="02010609060101010101" pitchFamily="49" charset="-122"/>
              </a:rPr>
              <a:t>/</a:t>
            </a:r>
            <a:r>
              <a:rPr lang="zh-CN" altLang="en-US" sz="2200" dirty="0">
                <a:solidFill>
                  <a:srgbClr val="0000CC"/>
                </a:solidFill>
                <a:latin typeface="黑体" panose="02010609060101010101" pitchFamily="49" charset="-122"/>
                <a:ea typeface="黑体" panose="02010609060101010101" pitchFamily="49" charset="-122"/>
              </a:rPr>
              <a:t>项</a:t>
            </a:r>
          </a:p>
          <a:p>
            <a:pPr marL="609600" indent="-609600">
              <a:lnSpc>
                <a:spcPct val="105000"/>
              </a:lnSpc>
              <a:buFontTx/>
              <a:buNone/>
            </a:pPr>
            <a:r>
              <a:rPr lang="en-US" altLang="zh-CN" sz="2200" dirty="0">
                <a:solidFill>
                  <a:srgbClr val="0000CC"/>
                </a:solidFill>
                <a:latin typeface="黑体" panose="02010609060101010101" pitchFamily="49" charset="-122"/>
                <a:ea typeface="黑体" panose="02010609060101010101" pitchFamily="49" charset="-122"/>
              </a:rPr>
              <a:t>3</a:t>
            </a:r>
            <a:r>
              <a:rPr lang="zh-CN" altLang="en-US" sz="2200" dirty="0">
                <a:solidFill>
                  <a:srgbClr val="0000CC"/>
                </a:solidFill>
                <a:latin typeface="黑体" panose="02010609060101010101" pitchFamily="49" charset="-122"/>
                <a:ea typeface="黑体" panose="02010609060101010101" pitchFamily="49" charset="-122"/>
              </a:rPr>
              <a:t>、资助率</a:t>
            </a:r>
            <a:r>
              <a:rPr lang="en-US" altLang="zh-CN" sz="2200" dirty="0">
                <a:solidFill>
                  <a:srgbClr val="0000CC"/>
                </a:solidFill>
                <a:latin typeface="黑体" panose="02010609060101010101" pitchFamily="49" charset="-122"/>
                <a:ea typeface="黑体" panose="02010609060101010101" pitchFamily="49" charset="-122"/>
              </a:rPr>
              <a:t>10 %</a:t>
            </a:r>
            <a:r>
              <a:rPr lang="zh-CN" altLang="en-US" sz="2200" dirty="0">
                <a:solidFill>
                  <a:srgbClr val="0000CC"/>
                </a:solidFill>
                <a:latin typeface="黑体" panose="02010609060101010101" pitchFamily="49" charset="-122"/>
                <a:ea typeface="黑体" panose="02010609060101010101" pitchFamily="49" charset="-122"/>
              </a:rPr>
              <a:t>以下</a:t>
            </a:r>
            <a:r>
              <a:rPr lang="zh-CN" altLang="en-US" sz="2200" b="1" dirty="0">
                <a:solidFill>
                  <a:srgbClr val="0000CC"/>
                </a:solidFill>
                <a:latin typeface="黑体" panose="02010609060101010101" pitchFamily="49" charset="-122"/>
                <a:ea typeface="黑体" panose="02010609060101010101" pitchFamily="49" charset="-122"/>
              </a:rPr>
              <a:t> </a:t>
            </a:r>
          </a:p>
          <a:p>
            <a:pPr marL="609600" indent="-609600">
              <a:lnSpc>
                <a:spcPct val="105000"/>
              </a:lnSpc>
              <a:buFontTx/>
              <a:buNone/>
            </a:pPr>
            <a:endParaRPr lang="en-US" altLang="zh-CN" sz="22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4780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EF1445B-AB10-40B6-9082-EB085FECED78}"/>
              </a:ext>
            </a:extLst>
          </p:cNvPr>
          <p:cNvSpPr>
            <a:spLocks noGrp="1" noChangeArrowheads="1"/>
          </p:cNvSpPr>
          <p:nvPr>
            <p:ph type="title"/>
          </p:nvPr>
        </p:nvSpPr>
        <p:spPr>
          <a:xfrm>
            <a:off x="395288" y="692150"/>
            <a:ext cx="8229600" cy="1143000"/>
          </a:xfrm>
        </p:spPr>
        <p:txBody>
          <a:bodyPr/>
          <a:lstStyle/>
          <a:p>
            <a:pPr algn="l"/>
            <a:r>
              <a:rPr lang="zh-CN" altLang="en-US" sz="2800" b="1" dirty="0">
                <a:solidFill>
                  <a:srgbClr val="FF0000"/>
                </a:solidFill>
                <a:latin typeface="黑体" panose="02010609060101010101" pitchFamily="49" charset="-122"/>
                <a:ea typeface="黑体" panose="02010609060101010101" pitchFamily="49" charset="-122"/>
              </a:rPr>
              <a:t>优青、杰青的评审程序 </a:t>
            </a:r>
          </a:p>
        </p:txBody>
      </p:sp>
      <p:sp>
        <p:nvSpPr>
          <p:cNvPr id="4099" name="Rectangle 3">
            <a:extLst>
              <a:ext uri="{FF2B5EF4-FFF2-40B4-BE49-F238E27FC236}">
                <a16:creationId xmlns:a16="http://schemas.microsoft.com/office/drawing/2014/main" id="{DAB52B09-FAD8-41B8-B15B-0A31EB34879E}"/>
              </a:ext>
            </a:extLst>
          </p:cNvPr>
          <p:cNvSpPr>
            <a:spLocks noGrp="1" noChangeArrowheads="1"/>
          </p:cNvSpPr>
          <p:nvPr>
            <p:ph type="body" idx="1"/>
          </p:nvPr>
        </p:nvSpPr>
        <p:spPr>
          <a:xfrm>
            <a:off x="468313" y="1628775"/>
            <a:ext cx="8135937" cy="3960813"/>
          </a:xfrm>
        </p:spPr>
        <p:txBody>
          <a:bodyPr/>
          <a:lstStyle/>
          <a:p>
            <a:pPr marL="609600" indent="-609600">
              <a:lnSpc>
                <a:spcPct val="115000"/>
              </a:lnSpc>
              <a:spcBef>
                <a:spcPct val="30000"/>
              </a:spcBef>
              <a:buClr>
                <a:srgbClr val="FF0000"/>
              </a:buClr>
              <a:buFont typeface="Wingdings" panose="05000000000000000000" pitchFamily="2" charset="2"/>
              <a:buAutoNum type="arabicPeriod"/>
            </a:pPr>
            <a:r>
              <a:rPr lang="zh-CN" altLang="en-US" sz="2400" b="1">
                <a:solidFill>
                  <a:srgbClr val="0000CC"/>
                </a:solidFill>
                <a:latin typeface="华文新魏" panose="02010800040101010101" pitchFamily="2" charset="-122"/>
                <a:ea typeface="华文新魏" panose="02010800040101010101" pitchFamily="2" charset="-122"/>
              </a:rPr>
              <a:t>通讯评审</a:t>
            </a:r>
            <a:r>
              <a:rPr lang="en-US" altLang="zh-CN" sz="2400" b="1">
                <a:solidFill>
                  <a:srgbClr val="0000CC"/>
                </a:solidFill>
                <a:latin typeface="华文新魏" panose="02010800040101010101" pitchFamily="2" charset="-122"/>
                <a:ea typeface="华文新魏" panose="02010800040101010101" pitchFamily="2" charset="-122"/>
              </a:rPr>
              <a:t>(</a:t>
            </a:r>
            <a:r>
              <a:rPr lang="zh-CN" altLang="en-US" sz="2400" b="1">
                <a:solidFill>
                  <a:srgbClr val="0000CC"/>
                </a:solidFill>
                <a:latin typeface="华文新魏" panose="02010800040101010101" pitchFamily="2" charset="-122"/>
                <a:ea typeface="华文新魏" panose="02010800040101010101" pitchFamily="2" charset="-122"/>
              </a:rPr>
              <a:t>小同行评审，申请书</a:t>
            </a:r>
            <a:r>
              <a:rPr lang="en-US" altLang="zh-CN" sz="2400" b="1">
                <a:solidFill>
                  <a:srgbClr val="0000CC"/>
                </a:solidFill>
                <a:latin typeface="华文新魏" panose="02010800040101010101" pitchFamily="2" charset="-122"/>
                <a:ea typeface="华文新魏" panose="02010800040101010101" pitchFamily="2" charset="-122"/>
              </a:rPr>
              <a:t>)</a:t>
            </a:r>
          </a:p>
          <a:p>
            <a:pPr marL="609600" indent="-609600">
              <a:lnSpc>
                <a:spcPct val="115000"/>
              </a:lnSpc>
              <a:spcBef>
                <a:spcPct val="30000"/>
              </a:spcBef>
              <a:buClr>
                <a:srgbClr val="FF0000"/>
              </a:buClr>
              <a:buFont typeface="Wingdings" panose="05000000000000000000" pitchFamily="2" charset="2"/>
              <a:buAutoNum type="arabicPeriod"/>
            </a:pPr>
            <a:r>
              <a:rPr lang="zh-CN" altLang="en-US" sz="2400" b="1">
                <a:solidFill>
                  <a:srgbClr val="0000CC"/>
                </a:solidFill>
                <a:latin typeface="华文新魏" panose="02010800040101010101" pitchFamily="2" charset="-122"/>
                <a:ea typeface="华文新魏" panose="02010800040101010101" pitchFamily="2" charset="-122"/>
              </a:rPr>
              <a:t>基金委各学部根据通讯评审情况对项目申请进行排序和分类，确定参加会议评审的项目（同行打分结果与杰青补充材料）</a:t>
            </a:r>
          </a:p>
          <a:p>
            <a:pPr marL="609600" indent="-609600">
              <a:lnSpc>
                <a:spcPct val="115000"/>
              </a:lnSpc>
              <a:spcBef>
                <a:spcPct val="30000"/>
              </a:spcBef>
              <a:buClr>
                <a:srgbClr val="FF0000"/>
              </a:buClr>
              <a:buFont typeface="Wingdings" panose="05000000000000000000" pitchFamily="2" charset="2"/>
              <a:buAutoNum type="arabicPeriod"/>
            </a:pPr>
            <a:r>
              <a:rPr lang="zh-CN" altLang="en-US" sz="2400" b="1">
                <a:solidFill>
                  <a:srgbClr val="0000CC"/>
                </a:solidFill>
                <a:latin typeface="华文新魏" panose="02010800040101010101" pitchFamily="2" charset="-122"/>
                <a:ea typeface="华文新魏" panose="02010800040101010101" pitchFamily="2" charset="-122"/>
              </a:rPr>
              <a:t>会议评审（大同行评审，主审专家有申请书，其余专家依据同行打分结果与杰青补充材料）</a:t>
            </a:r>
          </a:p>
          <a:p>
            <a:pPr marL="609600" indent="-609600">
              <a:lnSpc>
                <a:spcPct val="115000"/>
              </a:lnSpc>
              <a:spcBef>
                <a:spcPct val="30000"/>
              </a:spcBef>
              <a:buClr>
                <a:srgbClr val="FF0000"/>
              </a:buClr>
              <a:buFont typeface="Wingdings" panose="05000000000000000000" pitchFamily="2" charset="2"/>
              <a:buAutoNum type="arabicPeriod"/>
            </a:pPr>
            <a:r>
              <a:rPr lang="zh-CN" altLang="en-US" sz="2400" b="1">
                <a:solidFill>
                  <a:srgbClr val="0000CC"/>
                </a:solidFill>
                <a:latin typeface="华文新魏" panose="02010800040101010101" pitchFamily="2" charset="-122"/>
                <a:ea typeface="华文新魏" panose="02010800040101010101" pitchFamily="2" charset="-122"/>
              </a:rPr>
              <a:t>公示</a:t>
            </a:r>
          </a:p>
          <a:p>
            <a:pPr marL="609600" indent="-609600">
              <a:lnSpc>
                <a:spcPct val="115000"/>
              </a:lnSpc>
              <a:spcBef>
                <a:spcPct val="30000"/>
              </a:spcBef>
              <a:buClr>
                <a:srgbClr val="FF0000"/>
              </a:buClr>
              <a:buFont typeface="Wingdings" panose="05000000000000000000" pitchFamily="2" charset="2"/>
              <a:buAutoNum type="arabicPeriod"/>
            </a:pPr>
            <a:r>
              <a:rPr lang="zh-CN" altLang="en-US" sz="2400" b="1">
                <a:solidFill>
                  <a:srgbClr val="0000CC"/>
                </a:solidFill>
                <a:latin typeface="华文新魏" panose="02010800040101010101" pitchFamily="2" charset="-122"/>
                <a:ea typeface="华文新魏" panose="02010800040101010101" pitchFamily="2" charset="-122"/>
              </a:rPr>
              <a:t>评审委员会评定（超过到会专家人数的三分之二）。  </a:t>
            </a:r>
          </a:p>
        </p:txBody>
      </p:sp>
      <p:sp>
        <p:nvSpPr>
          <p:cNvPr id="4100" name="Line 13">
            <a:extLst>
              <a:ext uri="{FF2B5EF4-FFF2-40B4-BE49-F238E27FC236}">
                <a16:creationId xmlns:a16="http://schemas.microsoft.com/office/drawing/2014/main" id="{166E2A5D-78DC-48BF-A55B-48D6D9FEB847}"/>
              </a:ext>
            </a:extLst>
          </p:cNvPr>
          <p:cNvSpPr>
            <a:spLocks noChangeShapeType="1"/>
          </p:cNvSpPr>
          <p:nvPr/>
        </p:nvSpPr>
        <p:spPr bwMode="auto">
          <a:xfrm>
            <a:off x="0" y="1557338"/>
            <a:ext cx="91440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585117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D12AEE1-304A-4C3B-8353-361D9118726D}"/>
              </a:ext>
            </a:extLst>
          </p:cNvPr>
          <p:cNvSpPr>
            <a:spLocks noGrp="1" noChangeArrowheads="1"/>
          </p:cNvSpPr>
          <p:nvPr>
            <p:ph type="title"/>
          </p:nvPr>
        </p:nvSpPr>
        <p:spPr>
          <a:xfrm>
            <a:off x="468313" y="260350"/>
            <a:ext cx="7427912" cy="436563"/>
          </a:xfrm>
        </p:spPr>
        <p:txBody>
          <a:bodyPr>
            <a:normAutofit fontScale="90000"/>
          </a:bodyPr>
          <a:lstStyle/>
          <a:p>
            <a:pPr algn="l"/>
            <a:r>
              <a:rPr lang="zh-CN" altLang="en-US" sz="2800" b="1" dirty="0">
                <a:solidFill>
                  <a:srgbClr val="FF0000"/>
                </a:solidFill>
                <a:ea typeface="黑体" panose="02010609060101010101" pitchFamily="49" charset="-122"/>
              </a:rPr>
              <a:t>优青、基金申请书</a:t>
            </a:r>
          </a:p>
        </p:txBody>
      </p:sp>
      <p:sp>
        <p:nvSpPr>
          <p:cNvPr id="7171" name="Rectangle 3">
            <a:extLst>
              <a:ext uri="{FF2B5EF4-FFF2-40B4-BE49-F238E27FC236}">
                <a16:creationId xmlns:a16="http://schemas.microsoft.com/office/drawing/2014/main" id="{E60E75E2-DA4F-4394-9C4F-D043C3CF591B}"/>
              </a:ext>
            </a:extLst>
          </p:cNvPr>
          <p:cNvSpPr>
            <a:spLocks noGrp="1" noChangeArrowheads="1"/>
          </p:cNvSpPr>
          <p:nvPr>
            <p:ph type="body" idx="1"/>
          </p:nvPr>
        </p:nvSpPr>
        <p:spPr>
          <a:xfrm>
            <a:off x="468313" y="1052513"/>
            <a:ext cx="8424862" cy="5184775"/>
          </a:xfrm>
        </p:spPr>
        <p:txBody>
          <a:bodyPr/>
          <a:lstStyle/>
          <a:p>
            <a:pPr marL="609600" indent="-609600">
              <a:lnSpc>
                <a:spcPct val="80000"/>
              </a:lnSpc>
              <a:spcBef>
                <a:spcPct val="35000"/>
              </a:spcBef>
              <a:buClr>
                <a:srgbClr val="FF0000"/>
              </a:buClr>
              <a:buFontTx/>
              <a:buAutoNum type="ea1JpnChsDbPeriod"/>
            </a:pPr>
            <a:r>
              <a:rPr lang="zh-CN" altLang="en-US" sz="2200" b="1">
                <a:solidFill>
                  <a:srgbClr val="0000CC"/>
                </a:solidFill>
                <a:latin typeface="黑体" panose="02010609060101010101" pitchFamily="49" charset="-122"/>
                <a:ea typeface="黑体" panose="02010609060101010101" pitchFamily="49" charset="-122"/>
              </a:rPr>
              <a:t>信息表格</a:t>
            </a:r>
            <a:r>
              <a:rPr lang="zh-CN" altLang="en-US" sz="2200" b="1">
                <a:solidFill>
                  <a:srgbClr val="0000CC"/>
                </a:solidFill>
                <a:latin typeface="华文新魏" panose="02010800040101010101" pitchFamily="2" charset="-122"/>
                <a:ea typeface="华文新魏" panose="02010800040101010101" pitchFamily="2" charset="-122"/>
              </a:rPr>
              <a:t>（中文摘要，主要学术成绩，</a:t>
            </a:r>
            <a:r>
              <a:rPr lang="en-US" altLang="zh-CN" sz="2200" b="1">
                <a:solidFill>
                  <a:srgbClr val="0000CC"/>
                </a:solidFill>
                <a:latin typeface="华文新魏" panose="02010800040101010101" pitchFamily="2" charset="-122"/>
                <a:ea typeface="华文新魏" panose="02010800040101010101" pitchFamily="2" charset="-122"/>
              </a:rPr>
              <a:t>400</a:t>
            </a:r>
            <a:r>
              <a:rPr lang="zh-CN" altLang="en-US" sz="2200" b="1">
                <a:solidFill>
                  <a:srgbClr val="0000CC"/>
                </a:solidFill>
                <a:latin typeface="华文新魏" panose="02010800040101010101" pitchFamily="2" charset="-122"/>
                <a:ea typeface="华文新魏" panose="02010800040101010101" pitchFamily="2" charset="-122"/>
              </a:rPr>
              <a:t>字）</a:t>
            </a:r>
          </a:p>
          <a:p>
            <a:pPr marL="609600" indent="-609600">
              <a:lnSpc>
                <a:spcPct val="90000"/>
              </a:lnSpc>
              <a:spcBef>
                <a:spcPct val="45000"/>
              </a:spcBef>
              <a:buClr>
                <a:srgbClr val="FF0000"/>
              </a:buClr>
              <a:buFontTx/>
              <a:buAutoNum type="ea1JpnChsDbPeriod"/>
            </a:pPr>
            <a:r>
              <a:rPr lang="zh-CN" altLang="en-US" sz="2200" b="1">
                <a:solidFill>
                  <a:srgbClr val="0000CC"/>
                </a:solidFill>
                <a:latin typeface="黑体" panose="02010609060101010101" pitchFamily="49" charset="-122"/>
                <a:ea typeface="黑体" panose="02010609060101010101" pitchFamily="49" charset="-122"/>
              </a:rPr>
              <a:t>个人简历</a:t>
            </a:r>
            <a:r>
              <a:rPr lang="zh-CN" altLang="en-US" sz="2200" b="1">
                <a:solidFill>
                  <a:srgbClr val="0000CC"/>
                </a:solidFill>
                <a:latin typeface="华文新魏" panose="02010800040101010101" pitchFamily="2" charset="-122"/>
                <a:ea typeface="华文新魏" panose="02010800040101010101" pitchFamily="2" charset="-122"/>
              </a:rPr>
              <a:t>（学历、工作、课题、学术任职、获奖）</a:t>
            </a:r>
          </a:p>
          <a:p>
            <a:pPr marL="609600" indent="-609600">
              <a:lnSpc>
                <a:spcPct val="80000"/>
              </a:lnSpc>
              <a:spcBef>
                <a:spcPct val="35000"/>
              </a:spcBef>
              <a:buClr>
                <a:srgbClr val="FF0000"/>
              </a:buClr>
              <a:buFontTx/>
              <a:buAutoNum type="ea1JpnChsDbPeriod"/>
            </a:pPr>
            <a:r>
              <a:rPr lang="zh-CN" altLang="en-US" sz="2200" b="1">
                <a:solidFill>
                  <a:srgbClr val="0000CC"/>
                </a:solidFill>
                <a:latin typeface="黑体" panose="02010609060101010101" pitchFamily="49" charset="-122"/>
                <a:ea typeface="黑体" panose="02010609060101010101" pitchFamily="49" charset="-122"/>
              </a:rPr>
              <a:t>报告正文</a:t>
            </a:r>
          </a:p>
          <a:p>
            <a:pPr marL="609600" indent="-609600">
              <a:lnSpc>
                <a:spcPct val="80000"/>
              </a:lnSpc>
              <a:spcBef>
                <a:spcPct val="35000"/>
              </a:spcBef>
              <a:buClr>
                <a:srgbClr val="FF0000"/>
              </a:buClr>
              <a:buFontTx/>
              <a:buAutoNum type="arabicPeriod"/>
            </a:pPr>
            <a:r>
              <a:rPr lang="zh-CN" altLang="en-US" sz="2200" b="1">
                <a:solidFill>
                  <a:srgbClr val="0000CC"/>
                </a:solidFill>
                <a:latin typeface="华文新魏" panose="02010800040101010101" pitchFamily="2" charset="-122"/>
                <a:ea typeface="华文新魏" panose="02010800040101010101" pitchFamily="2" charset="-122"/>
              </a:rPr>
              <a:t>主要学术成绩、创新点及其科学意义（重点）</a:t>
            </a:r>
          </a:p>
          <a:p>
            <a:pPr marL="609600" indent="-609600">
              <a:lnSpc>
                <a:spcPct val="80000"/>
              </a:lnSpc>
              <a:spcBef>
                <a:spcPct val="35000"/>
              </a:spcBef>
              <a:buClr>
                <a:srgbClr val="FF0000"/>
              </a:buClr>
              <a:buFontTx/>
              <a:buAutoNum type="arabicPeriod"/>
            </a:pPr>
            <a:r>
              <a:rPr lang="zh-CN" altLang="en-US" sz="2200" b="1">
                <a:solidFill>
                  <a:srgbClr val="0000CC"/>
                </a:solidFill>
                <a:latin typeface="华文新魏" panose="02010800040101010101" pitchFamily="2" charset="-122"/>
                <a:ea typeface="华文新魏" panose="02010800040101010101" pitchFamily="2" charset="-122"/>
              </a:rPr>
              <a:t>拟开展的研究工作（创新性构思、研究内容、研究方案 </a:t>
            </a:r>
            <a:r>
              <a:rPr lang="en-US" altLang="zh-CN" sz="2200" b="1">
                <a:solidFill>
                  <a:srgbClr val="0000CC"/>
                </a:solidFill>
                <a:latin typeface="华文新魏" panose="02010800040101010101" pitchFamily="2" charset="-122"/>
                <a:ea typeface="华文新魏" panose="02010800040101010101" pitchFamily="2" charset="-122"/>
              </a:rPr>
              <a:t>)</a:t>
            </a:r>
          </a:p>
          <a:p>
            <a:pPr marL="609600" indent="-609600">
              <a:lnSpc>
                <a:spcPct val="80000"/>
              </a:lnSpc>
              <a:spcBef>
                <a:spcPct val="35000"/>
              </a:spcBef>
              <a:buClr>
                <a:srgbClr val="FF0000"/>
              </a:buClr>
              <a:buFontTx/>
              <a:buAutoNum type="arabicPeriod"/>
            </a:pPr>
            <a:r>
              <a:rPr lang="zh-CN" altLang="en-US" sz="2200" b="1">
                <a:solidFill>
                  <a:srgbClr val="0000CC"/>
                </a:solidFill>
                <a:latin typeface="华文新魏" panose="02010800040101010101" pitchFamily="2" charset="-122"/>
                <a:ea typeface="华文新魏" panose="02010800040101010101" pitchFamily="2" charset="-122"/>
              </a:rPr>
              <a:t>经费申请说明</a:t>
            </a:r>
          </a:p>
          <a:p>
            <a:pPr marL="609600" indent="-609600">
              <a:lnSpc>
                <a:spcPct val="95000"/>
              </a:lnSpc>
              <a:spcBef>
                <a:spcPct val="50000"/>
              </a:spcBef>
              <a:buClr>
                <a:srgbClr val="FF0000"/>
              </a:buClr>
              <a:buFontTx/>
              <a:buAutoNum type="ea1JpnChsDbPeriod" startAt="4"/>
            </a:pPr>
            <a:r>
              <a:rPr lang="zh-CN" altLang="en-US" sz="2200" b="1">
                <a:solidFill>
                  <a:srgbClr val="0000CC"/>
                </a:solidFill>
                <a:latin typeface="黑体" panose="02010609060101010101" pitchFamily="49" charset="-122"/>
                <a:ea typeface="黑体" panose="02010609060101010101" pitchFamily="49" charset="-122"/>
              </a:rPr>
              <a:t>研究成果</a:t>
            </a:r>
          </a:p>
          <a:p>
            <a:pPr marL="609600" indent="-609600">
              <a:lnSpc>
                <a:spcPct val="80000"/>
              </a:lnSpc>
              <a:spcBef>
                <a:spcPct val="35000"/>
              </a:spcBef>
              <a:buClr>
                <a:srgbClr val="FF0000"/>
              </a:buClr>
              <a:buFontTx/>
              <a:buAutoNum type="arabicPeriod"/>
            </a:pPr>
            <a:r>
              <a:rPr lang="zh-CN" altLang="en-US" sz="2200" b="1">
                <a:solidFill>
                  <a:srgbClr val="0000CC"/>
                </a:solidFill>
                <a:latin typeface="华文新魏" panose="02010800040101010101" pitchFamily="2" charset="-122"/>
                <a:ea typeface="华文新魏" panose="02010800040101010101" pitchFamily="2" charset="-122"/>
              </a:rPr>
              <a:t>论著目录和其他成果</a:t>
            </a:r>
          </a:p>
          <a:p>
            <a:pPr marL="609600" indent="-609600">
              <a:lnSpc>
                <a:spcPct val="80000"/>
              </a:lnSpc>
              <a:spcBef>
                <a:spcPct val="35000"/>
              </a:spcBef>
              <a:buClr>
                <a:srgbClr val="FF0000"/>
              </a:buClr>
              <a:buFontTx/>
              <a:buAutoNum type="arabicPeriod"/>
            </a:pPr>
            <a:r>
              <a:rPr lang="zh-CN" altLang="en-US" sz="2200" b="1">
                <a:solidFill>
                  <a:srgbClr val="0000CC"/>
                </a:solidFill>
                <a:latin typeface="华文新魏" panose="02010800040101010101" pitchFamily="2" charset="-122"/>
                <a:ea typeface="华文新魏" panose="02010800040101010101" pitchFamily="2" charset="-122"/>
              </a:rPr>
              <a:t>论文收录与被引用情况统计表填表说明 （查新）</a:t>
            </a:r>
          </a:p>
          <a:p>
            <a:pPr marL="609600" indent="-609600">
              <a:lnSpc>
                <a:spcPct val="80000"/>
              </a:lnSpc>
              <a:spcBef>
                <a:spcPct val="60000"/>
              </a:spcBef>
              <a:buClr>
                <a:srgbClr val="FF0000"/>
              </a:buClr>
              <a:buFontTx/>
              <a:buAutoNum type="ea1JpnChsDbPeriod" startAt="5"/>
            </a:pPr>
            <a:r>
              <a:rPr lang="zh-CN" altLang="en-US" sz="2200" b="1">
                <a:solidFill>
                  <a:srgbClr val="0000CC"/>
                </a:solidFill>
                <a:latin typeface="黑体" panose="02010609060101010101" pitchFamily="49" charset="-122"/>
                <a:ea typeface="黑体" panose="02010609060101010101" pitchFamily="49" charset="-122"/>
              </a:rPr>
              <a:t>附件：</a:t>
            </a:r>
            <a:r>
              <a:rPr lang="zh-CN" altLang="en-US" sz="2200" b="1">
                <a:solidFill>
                  <a:srgbClr val="0000CC"/>
                </a:solidFill>
                <a:latin typeface="华文新魏" panose="02010800040101010101" pitchFamily="2" charset="-122"/>
                <a:ea typeface="华文新魏" panose="02010800040101010101" pitchFamily="2" charset="-122"/>
              </a:rPr>
              <a:t>代表性论著、科技奖励、专利、国际学术会议上作大会报告、依托单位学术委员会或专家组推荐意见、依托单位推荐意见扫描文件所学术委员会、依托单位推荐意见</a:t>
            </a:r>
          </a:p>
          <a:p>
            <a:pPr marL="609600" indent="-609600">
              <a:lnSpc>
                <a:spcPct val="80000"/>
              </a:lnSpc>
              <a:spcBef>
                <a:spcPct val="35000"/>
              </a:spcBef>
              <a:buClr>
                <a:srgbClr val="FF0000"/>
              </a:buClr>
              <a:buFontTx/>
              <a:buAutoNum type="arabicPeriod"/>
            </a:pPr>
            <a:endParaRPr lang="en-US" altLang="zh-CN" sz="2200" b="1">
              <a:solidFill>
                <a:srgbClr val="0000CC"/>
              </a:solidFill>
              <a:latin typeface="华文新魏" panose="02010800040101010101" pitchFamily="2" charset="-122"/>
              <a:ea typeface="华文新魏" panose="02010800040101010101" pitchFamily="2" charset="-122"/>
            </a:endParaRPr>
          </a:p>
        </p:txBody>
      </p:sp>
      <p:sp>
        <p:nvSpPr>
          <p:cNvPr id="7172" name="Line 13">
            <a:extLst>
              <a:ext uri="{FF2B5EF4-FFF2-40B4-BE49-F238E27FC236}">
                <a16:creationId xmlns:a16="http://schemas.microsoft.com/office/drawing/2014/main" id="{75BF95A9-14B5-41DD-BE11-80EC610C5692}"/>
              </a:ext>
            </a:extLst>
          </p:cNvPr>
          <p:cNvSpPr>
            <a:spLocks noChangeShapeType="1"/>
          </p:cNvSpPr>
          <p:nvPr/>
        </p:nvSpPr>
        <p:spPr bwMode="auto">
          <a:xfrm>
            <a:off x="0" y="908050"/>
            <a:ext cx="91440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865073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B960DFFE-932E-40A1-9638-EC93E360FC13}"/>
              </a:ext>
            </a:extLst>
          </p:cNvPr>
          <p:cNvSpPr>
            <a:spLocks noGrp="1" noChangeArrowheads="1"/>
          </p:cNvSpPr>
          <p:nvPr>
            <p:ph type="title"/>
          </p:nvPr>
        </p:nvSpPr>
        <p:spPr>
          <a:xfrm>
            <a:off x="1371600" y="914400"/>
            <a:ext cx="4953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4000" b="1">
                <a:solidFill>
                  <a:srgbClr val="FF0000"/>
                </a:solidFill>
                <a:ea typeface="黑体" panose="02010609060101010101" pitchFamily="49" charset="-122"/>
              </a:rPr>
              <a:t>报告提纲</a:t>
            </a:r>
          </a:p>
        </p:txBody>
      </p:sp>
      <p:sp>
        <p:nvSpPr>
          <p:cNvPr id="292867" name="Rectangle 3">
            <a:extLst>
              <a:ext uri="{FF2B5EF4-FFF2-40B4-BE49-F238E27FC236}">
                <a16:creationId xmlns:a16="http://schemas.microsoft.com/office/drawing/2014/main" id="{5533D4B7-2AB8-4D8C-B0AF-0966846A2DA1}"/>
              </a:ext>
            </a:extLst>
          </p:cNvPr>
          <p:cNvSpPr>
            <a:spLocks noGrp="1" noChangeArrowheads="1"/>
          </p:cNvSpPr>
          <p:nvPr>
            <p:ph type="body" idx="1"/>
          </p:nvPr>
        </p:nvSpPr>
        <p:spPr>
          <a:xfrm>
            <a:off x="1828800" y="2678113"/>
            <a:ext cx="4572000" cy="2427287"/>
          </a:xfrm>
        </p:spPr>
        <p:txBody>
          <a:bodyPr/>
          <a:lstStyle/>
          <a:p>
            <a:pPr>
              <a:lnSpc>
                <a:spcPct val="120000"/>
              </a:lnSpc>
            </a:pPr>
            <a:r>
              <a:rPr lang="en-US" altLang="zh-CN" sz="2800" b="1">
                <a:latin typeface="Times New Roman" panose="02020603050405020304" pitchFamily="18" charset="0"/>
                <a:ea typeface="黑体" panose="02010609060101010101" pitchFamily="49" charset="-122"/>
              </a:rPr>
              <a:t>NSFC</a:t>
            </a:r>
          </a:p>
          <a:p>
            <a:pPr>
              <a:lnSpc>
                <a:spcPct val="120000"/>
              </a:lnSpc>
            </a:pPr>
            <a:r>
              <a:rPr lang="zh-CN" altLang="en-US" sz="2800" b="1">
                <a:solidFill>
                  <a:srgbClr val="FF0000"/>
                </a:solidFill>
                <a:latin typeface="Times New Roman" panose="02020603050405020304" pitchFamily="18" charset="0"/>
                <a:ea typeface="黑体" panose="02010609060101010101" pitchFamily="49" charset="-122"/>
              </a:rPr>
              <a:t>基金申请的注意事项</a:t>
            </a:r>
          </a:p>
          <a:p>
            <a:pPr>
              <a:lnSpc>
                <a:spcPct val="120000"/>
              </a:lnSpc>
            </a:pPr>
            <a:r>
              <a:rPr lang="zh-CN" altLang="en-US" sz="2800" b="1">
                <a:latin typeface="Times New Roman" panose="02020603050405020304" pitchFamily="18" charset="0"/>
                <a:ea typeface="黑体" panose="02010609060101010101" pitchFamily="49" charset="-122"/>
              </a:rPr>
              <a:t>填写申请</a:t>
            </a:r>
          </a:p>
          <a:p>
            <a:pPr>
              <a:lnSpc>
                <a:spcPct val="120000"/>
              </a:lnSpc>
            </a:pPr>
            <a:r>
              <a:rPr lang="zh-CN" altLang="en-US" sz="2800" b="1">
                <a:latin typeface="Times New Roman" panose="02020603050405020304" pitchFamily="18" charset="0"/>
                <a:ea typeface="黑体" panose="02010609060101010101" pitchFamily="49" charset="-122"/>
              </a:rPr>
              <a:t>项目评议</a:t>
            </a:r>
          </a:p>
        </p:txBody>
      </p:sp>
    </p:spTree>
    <p:extLst>
      <p:ext uri="{BB962C8B-B14F-4D97-AF65-F5344CB8AC3E}">
        <p14:creationId xmlns:p14="http://schemas.microsoft.com/office/powerpoint/2010/main" val="2416468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EF4407BF-F82C-4C3C-ACB5-15F70BCD04D6}"/>
              </a:ext>
            </a:extLst>
          </p:cNvPr>
          <p:cNvSpPr>
            <a:spLocks noGrp="1" noChangeArrowheads="1"/>
          </p:cNvSpPr>
          <p:nvPr>
            <p:ph type="title"/>
          </p:nvPr>
        </p:nvSpPr>
        <p:spPr>
          <a:xfrm>
            <a:off x="381000" y="609600"/>
            <a:ext cx="8229600" cy="1143000"/>
          </a:xfrm>
        </p:spPr>
        <p:txBody>
          <a:bodyPr/>
          <a:lstStyle/>
          <a:p>
            <a:r>
              <a:rPr lang="zh-CN" altLang="en-US" sz="3600" dirty="0">
                <a:solidFill>
                  <a:srgbClr val="FF0000"/>
                </a:solidFill>
                <a:ea typeface="黑体" panose="02010609060101010101" pitchFamily="49" charset="-122"/>
              </a:rPr>
              <a:t>申请书的组成部分</a:t>
            </a:r>
          </a:p>
        </p:txBody>
      </p:sp>
      <p:sp>
        <p:nvSpPr>
          <p:cNvPr id="284675" name="Rectangle 3">
            <a:extLst>
              <a:ext uri="{FF2B5EF4-FFF2-40B4-BE49-F238E27FC236}">
                <a16:creationId xmlns:a16="http://schemas.microsoft.com/office/drawing/2014/main" id="{21162859-FE0C-4258-9F0E-EBCA534F9633}"/>
              </a:ext>
            </a:extLst>
          </p:cNvPr>
          <p:cNvSpPr>
            <a:spLocks noGrp="1" noChangeArrowheads="1"/>
          </p:cNvSpPr>
          <p:nvPr>
            <p:ph type="body" idx="1"/>
          </p:nvPr>
        </p:nvSpPr>
        <p:spPr>
          <a:xfrm>
            <a:off x="914400" y="3276600"/>
            <a:ext cx="1447800" cy="685800"/>
          </a:xfrm>
        </p:spPr>
        <p:txBody>
          <a:bodyPr/>
          <a:lstStyle/>
          <a:p>
            <a:pPr>
              <a:buFontTx/>
              <a:buNone/>
            </a:pPr>
            <a:r>
              <a:rPr lang="zh-CN" altLang="en-US">
                <a:solidFill>
                  <a:srgbClr val="0000FF"/>
                </a:solidFill>
                <a:ea typeface="黑体" panose="02010609060101010101" pitchFamily="49" charset="-122"/>
              </a:rPr>
              <a:t>申请书</a:t>
            </a:r>
          </a:p>
        </p:txBody>
      </p:sp>
      <p:sp>
        <p:nvSpPr>
          <p:cNvPr id="284676" name="Text Box 4">
            <a:extLst>
              <a:ext uri="{FF2B5EF4-FFF2-40B4-BE49-F238E27FC236}">
                <a16:creationId xmlns:a16="http://schemas.microsoft.com/office/drawing/2014/main" id="{750876E4-C10A-4609-9C1D-E3F0A0EEC340}"/>
              </a:ext>
            </a:extLst>
          </p:cNvPr>
          <p:cNvSpPr txBox="1">
            <a:spLocks noChangeArrowheads="1"/>
          </p:cNvSpPr>
          <p:nvPr/>
        </p:nvSpPr>
        <p:spPr bwMode="auto">
          <a:xfrm>
            <a:off x="3200400" y="1903413"/>
            <a:ext cx="39624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a:solidFill>
                  <a:srgbClr val="0000FF"/>
                </a:solidFill>
                <a:ea typeface="黑体" panose="02010609060101010101" pitchFamily="49" charset="-122"/>
              </a:rPr>
              <a:t>一、基本信息</a:t>
            </a:r>
          </a:p>
          <a:p>
            <a:pPr>
              <a:spcBef>
                <a:spcPct val="50000"/>
              </a:spcBef>
            </a:pPr>
            <a:r>
              <a:rPr lang="zh-CN" altLang="en-US" sz="3200">
                <a:solidFill>
                  <a:srgbClr val="0000FF"/>
                </a:solidFill>
                <a:ea typeface="黑体" panose="02010609060101010101" pitchFamily="49" charset="-122"/>
              </a:rPr>
              <a:t>二、项目主要成员</a:t>
            </a:r>
          </a:p>
          <a:p>
            <a:pPr>
              <a:spcBef>
                <a:spcPct val="50000"/>
              </a:spcBef>
            </a:pPr>
            <a:r>
              <a:rPr lang="zh-CN" altLang="en-US" sz="3200">
                <a:solidFill>
                  <a:srgbClr val="0000FF"/>
                </a:solidFill>
                <a:ea typeface="黑体" panose="02010609060101010101" pitchFamily="49" charset="-122"/>
              </a:rPr>
              <a:t>三、经费申请表</a:t>
            </a:r>
          </a:p>
          <a:p>
            <a:pPr>
              <a:spcBef>
                <a:spcPct val="50000"/>
              </a:spcBef>
            </a:pPr>
            <a:r>
              <a:rPr lang="zh-CN" altLang="en-US" sz="3200">
                <a:solidFill>
                  <a:srgbClr val="0000FF"/>
                </a:solidFill>
                <a:ea typeface="黑体" panose="02010609060101010101" pitchFamily="49" charset="-122"/>
              </a:rPr>
              <a:t>四、报告正文</a:t>
            </a:r>
          </a:p>
          <a:p>
            <a:pPr>
              <a:spcBef>
                <a:spcPct val="50000"/>
              </a:spcBef>
            </a:pPr>
            <a:r>
              <a:rPr lang="zh-CN" altLang="en-US" sz="3200">
                <a:solidFill>
                  <a:srgbClr val="0000FF"/>
                </a:solidFill>
                <a:ea typeface="黑体" panose="02010609060101010101" pitchFamily="49" charset="-122"/>
              </a:rPr>
              <a:t>五、签字和盖章</a:t>
            </a:r>
          </a:p>
        </p:txBody>
      </p:sp>
      <p:sp>
        <p:nvSpPr>
          <p:cNvPr id="284677" name="AutoShape 5">
            <a:extLst>
              <a:ext uri="{FF2B5EF4-FFF2-40B4-BE49-F238E27FC236}">
                <a16:creationId xmlns:a16="http://schemas.microsoft.com/office/drawing/2014/main" id="{87F1FE85-A81C-42A0-9B55-C45435396FCD}"/>
              </a:ext>
            </a:extLst>
          </p:cNvPr>
          <p:cNvSpPr>
            <a:spLocks/>
          </p:cNvSpPr>
          <p:nvPr/>
        </p:nvSpPr>
        <p:spPr bwMode="auto">
          <a:xfrm>
            <a:off x="2590800" y="2209800"/>
            <a:ext cx="381000" cy="3048000"/>
          </a:xfrm>
          <a:prstGeom prst="leftBrace">
            <a:avLst>
              <a:gd name="adj1" fmla="val 66667"/>
              <a:gd name="adj2" fmla="val 50000"/>
            </a:avLst>
          </a:prstGeom>
          <a:noFill/>
          <a:ln w="1905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FF"/>
              </a:solidFill>
            </a:endParaRPr>
          </a:p>
        </p:txBody>
      </p:sp>
    </p:spTree>
    <p:extLst>
      <p:ext uri="{BB962C8B-B14F-4D97-AF65-F5344CB8AC3E}">
        <p14:creationId xmlns:p14="http://schemas.microsoft.com/office/powerpoint/2010/main" val="1047761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a:extLst>
              <a:ext uri="{FF2B5EF4-FFF2-40B4-BE49-F238E27FC236}">
                <a16:creationId xmlns:a16="http://schemas.microsoft.com/office/drawing/2014/main" id="{B56D62D8-B38C-41B8-9241-B9DADCFEA9CD}"/>
              </a:ext>
            </a:extLst>
          </p:cNvPr>
          <p:cNvSpPr>
            <a:spLocks noChangeArrowheads="1"/>
          </p:cNvSpPr>
          <p:nvPr/>
        </p:nvSpPr>
        <p:spPr bwMode="auto">
          <a:xfrm>
            <a:off x="914400" y="1590675"/>
            <a:ext cx="7239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800" dirty="0">
                <a:solidFill>
                  <a:srgbClr val="FF0000"/>
                </a:solidFill>
                <a:latin typeface="黑体" panose="02010609060101010101" pitchFamily="49" charset="-122"/>
                <a:ea typeface="黑体" panose="02010609060101010101" pitchFamily="49" charset="-122"/>
              </a:rPr>
              <a:t>一、资助领域</a:t>
            </a:r>
          </a:p>
          <a:p>
            <a:pPr>
              <a:lnSpc>
                <a:spcPct val="125000"/>
              </a:lnSpc>
              <a:spcBef>
                <a:spcPct val="30000"/>
              </a:spcBef>
            </a:pPr>
            <a:r>
              <a:rPr lang="zh-CN" altLang="en-US" sz="2800" dirty="0">
                <a:solidFill>
                  <a:srgbClr val="0000FF"/>
                </a:solidFill>
                <a:latin typeface="黑体" panose="02010609060101010101" pitchFamily="49" charset="-122"/>
                <a:ea typeface="黑体" panose="02010609060101010101" pitchFamily="49" charset="-122"/>
              </a:rPr>
              <a:t>    国家自然科学基金资助项目是基础理论和应用基础的研究课题，不资助开发性、应用性的研究项目。</a:t>
            </a:r>
          </a:p>
        </p:txBody>
      </p:sp>
    </p:spTree>
    <p:extLst>
      <p:ext uri="{BB962C8B-B14F-4D97-AF65-F5344CB8AC3E}">
        <p14:creationId xmlns:p14="http://schemas.microsoft.com/office/powerpoint/2010/main" val="3862512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a:extLst>
              <a:ext uri="{FF2B5EF4-FFF2-40B4-BE49-F238E27FC236}">
                <a16:creationId xmlns:a16="http://schemas.microsoft.com/office/drawing/2014/main" id="{C5B45493-EFE6-4A43-869B-EEAC0EA217E4}"/>
              </a:ext>
            </a:extLst>
          </p:cNvPr>
          <p:cNvSpPr>
            <a:spLocks noChangeArrowheads="1"/>
          </p:cNvSpPr>
          <p:nvPr/>
        </p:nvSpPr>
        <p:spPr bwMode="auto">
          <a:xfrm>
            <a:off x="1066800" y="1093788"/>
            <a:ext cx="72390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30000"/>
              </a:lnSpc>
              <a:spcBef>
                <a:spcPct val="25000"/>
              </a:spcBef>
            </a:pPr>
            <a:r>
              <a:rPr lang="zh-CN" altLang="en-US" sz="2800">
                <a:solidFill>
                  <a:srgbClr val="0000CC"/>
                </a:solidFill>
                <a:latin typeface="黑体" panose="02010609060101010101" pitchFamily="49" charset="-122"/>
                <a:ea typeface="黑体" panose="02010609060101010101" pitchFamily="49" charset="-122"/>
              </a:rPr>
              <a:t>二、选题</a:t>
            </a:r>
          </a:p>
          <a:p>
            <a:pPr algn="just">
              <a:lnSpc>
                <a:spcPct val="130000"/>
              </a:lnSpc>
              <a:spcBef>
                <a:spcPct val="25000"/>
              </a:spcBef>
            </a:pPr>
            <a:r>
              <a:rPr lang="zh-CN" altLang="en-US" sz="2800">
                <a:solidFill>
                  <a:srgbClr val="0000CC"/>
                </a:solidFill>
                <a:latin typeface="黑体" panose="02010609060101010101" pitchFamily="49" charset="-122"/>
                <a:ea typeface="黑体" panose="02010609060101010101" pitchFamily="49" charset="-122"/>
              </a:rPr>
              <a:t>    </a:t>
            </a:r>
            <a:r>
              <a:rPr lang="zh-CN" altLang="en-US" sz="2800">
                <a:solidFill>
                  <a:srgbClr val="0000CC"/>
                </a:solidFill>
                <a:ea typeface="黑体" panose="02010609060101010101" pitchFamily="49" charset="-122"/>
              </a:rPr>
              <a:t>“</a:t>
            </a:r>
            <a:r>
              <a:rPr lang="zh-CN" altLang="en-US" sz="2800">
                <a:solidFill>
                  <a:srgbClr val="0000CC"/>
                </a:solidFill>
                <a:latin typeface="黑体" panose="02010609060101010101" pitchFamily="49" charset="-122"/>
                <a:ea typeface="黑体" panose="02010609060101010101" pitchFamily="49" charset="-122"/>
              </a:rPr>
              <a:t>基金的核心是</a:t>
            </a:r>
            <a:r>
              <a:rPr lang="zh-CN" altLang="en-US" sz="2800">
                <a:solidFill>
                  <a:srgbClr val="FF0000"/>
                </a:solidFill>
                <a:latin typeface="黑体" panose="02010609060101010101" pitchFamily="49" charset="-122"/>
                <a:ea typeface="黑体" panose="02010609060101010101" pitchFamily="49" charset="-122"/>
              </a:rPr>
              <a:t>根据自己的研究基础选定一个具体、明确的科学问题或者假说，并围绕这个科学问题来设计合理的实验来回答</a:t>
            </a:r>
            <a:r>
              <a:rPr lang="zh-CN" altLang="en-US" sz="2800">
                <a:solidFill>
                  <a:srgbClr val="0000CC"/>
                </a:solidFill>
                <a:ea typeface="黑体" panose="02010609060101010101" pitchFamily="49" charset="-122"/>
              </a:rPr>
              <a:t>”</a:t>
            </a:r>
            <a:endParaRPr lang="zh-CN" altLang="en-US" sz="2800">
              <a:solidFill>
                <a:srgbClr val="0000CC"/>
              </a:solidFill>
              <a:latin typeface="黑体" panose="02010609060101010101" pitchFamily="49" charset="-122"/>
              <a:ea typeface="黑体" panose="02010609060101010101" pitchFamily="49" charset="-122"/>
            </a:endParaRPr>
          </a:p>
          <a:p>
            <a:pPr algn="just">
              <a:lnSpc>
                <a:spcPct val="130000"/>
              </a:lnSpc>
              <a:spcBef>
                <a:spcPct val="25000"/>
              </a:spcBef>
            </a:pPr>
            <a:r>
              <a:rPr lang="zh-CN" altLang="en-US" sz="2800">
                <a:solidFill>
                  <a:srgbClr val="0000CC"/>
                </a:solidFill>
                <a:latin typeface="黑体" panose="02010609060101010101" pitchFamily="49" charset="-122"/>
                <a:ea typeface="黑体" panose="02010609060101010101" pitchFamily="49" charset="-122"/>
              </a:rPr>
              <a:t>    重要的科学意义和研究价值，理论依据充分，学术思想新颖。</a:t>
            </a:r>
          </a:p>
        </p:txBody>
      </p:sp>
    </p:spTree>
    <p:extLst>
      <p:ext uri="{BB962C8B-B14F-4D97-AF65-F5344CB8AC3E}">
        <p14:creationId xmlns:p14="http://schemas.microsoft.com/office/powerpoint/2010/main" val="3823424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a:extLst>
              <a:ext uri="{FF2B5EF4-FFF2-40B4-BE49-F238E27FC236}">
                <a16:creationId xmlns:a16="http://schemas.microsoft.com/office/drawing/2014/main" id="{F9EBDDB1-2CDD-43AB-A1E7-5B06F9663D32}"/>
              </a:ext>
            </a:extLst>
          </p:cNvPr>
          <p:cNvSpPr>
            <a:spLocks noChangeArrowheads="1"/>
          </p:cNvSpPr>
          <p:nvPr/>
        </p:nvSpPr>
        <p:spPr bwMode="auto">
          <a:xfrm>
            <a:off x="381000" y="1371771"/>
            <a:ext cx="8229600" cy="377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45000"/>
              </a:spcBef>
              <a:spcAft>
                <a:spcPct val="40000"/>
              </a:spcAft>
            </a:pPr>
            <a:r>
              <a:rPr lang="zh-CN" altLang="en-US" sz="2800" dirty="0">
                <a:solidFill>
                  <a:srgbClr val="FF0000"/>
                </a:solidFill>
                <a:latin typeface="黑体" panose="02010609060101010101" pitchFamily="49" charset="-122"/>
                <a:ea typeface="黑体" panose="02010609060101010101" pitchFamily="49" charset="-122"/>
              </a:rPr>
              <a:t>三、项目的创新性</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这是项目的必须条件</a:t>
            </a:r>
          </a:p>
          <a:p>
            <a:pPr>
              <a:spcBef>
                <a:spcPct val="45000"/>
              </a:spcBef>
              <a:buFontTx/>
              <a:buAutoNum type="arabicPeriod"/>
            </a:pPr>
            <a:r>
              <a:rPr lang="zh-CN" altLang="en-US" sz="2400" dirty="0">
                <a:solidFill>
                  <a:srgbClr val="0000FF"/>
                </a:solidFill>
                <a:latin typeface="黑体" panose="02010609060101010101" pitchFamily="49" charset="-122"/>
                <a:ea typeface="黑体" panose="02010609060101010101" pitchFamily="49" charset="-122"/>
              </a:rPr>
              <a:t>思路</a:t>
            </a:r>
            <a:r>
              <a:rPr lang="en-US" altLang="zh-CN" sz="2400" dirty="0">
                <a:solidFill>
                  <a:srgbClr val="0000FF"/>
                </a:solidFill>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即学术思想，这是主要的创新，要仔细研究以往的资助项目，要关注动向的，有适度超前意识，避免雷同和重复。</a:t>
            </a:r>
          </a:p>
          <a:p>
            <a:pPr>
              <a:spcBef>
                <a:spcPct val="45000"/>
              </a:spcBef>
              <a:buFontTx/>
              <a:buAutoNum type="arabicPeriod"/>
            </a:pPr>
            <a:r>
              <a:rPr lang="zh-CN" altLang="en-US" sz="2400" dirty="0">
                <a:solidFill>
                  <a:srgbClr val="0000FF"/>
                </a:solidFill>
                <a:latin typeface="黑体" panose="02010609060101010101" pitchFamily="49" charset="-122"/>
                <a:ea typeface="黑体" panose="02010609060101010101" pitchFamily="49" charset="-122"/>
              </a:rPr>
              <a:t>研究内容</a:t>
            </a:r>
            <a:r>
              <a:rPr lang="en-US" altLang="zh-CN" sz="2400" dirty="0">
                <a:solidFill>
                  <a:srgbClr val="0000FF"/>
                </a:solidFill>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和研究目的要一致，要有能支持新思路相应的新内容，体现出创新点和特色。</a:t>
            </a:r>
          </a:p>
          <a:p>
            <a:pPr>
              <a:spcBef>
                <a:spcPct val="45000"/>
              </a:spcBef>
              <a:buFontTx/>
              <a:buAutoNum type="arabicPeriod"/>
            </a:pPr>
            <a:r>
              <a:rPr lang="zh-CN" altLang="en-US" sz="2400" dirty="0">
                <a:solidFill>
                  <a:srgbClr val="0000FF"/>
                </a:solidFill>
                <a:latin typeface="黑体" panose="02010609060101010101" pitchFamily="49" charset="-122"/>
                <a:ea typeface="黑体" panose="02010609060101010101" pitchFamily="49" charset="-122"/>
              </a:rPr>
              <a:t>方法</a:t>
            </a:r>
            <a:r>
              <a:rPr lang="en-US" altLang="zh-CN" sz="2400" dirty="0">
                <a:solidFill>
                  <a:srgbClr val="0000FF"/>
                </a:solidFill>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采用的研究方法和技术要有创新， 要注意学科交叉。</a:t>
            </a:r>
          </a:p>
        </p:txBody>
      </p:sp>
    </p:spTree>
    <p:extLst>
      <p:ext uri="{BB962C8B-B14F-4D97-AF65-F5344CB8AC3E}">
        <p14:creationId xmlns:p14="http://schemas.microsoft.com/office/powerpoint/2010/main" val="2993457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a:extLst>
              <a:ext uri="{FF2B5EF4-FFF2-40B4-BE49-F238E27FC236}">
                <a16:creationId xmlns:a16="http://schemas.microsoft.com/office/drawing/2014/main" id="{8A8BE182-718F-4DBC-A5FE-81AD9F9D1F17}"/>
              </a:ext>
            </a:extLst>
          </p:cNvPr>
          <p:cNvSpPr>
            <a:spLocks noChangeArrowheads="1"/>
          </p:cNvSpPr>
          <p:nvPr/>
        </p:nvSpPr>
        <p:spPr bwMode="auto">
          <a:xfrm>
            <a:off x="388938" y="993775"/>
            <a:ext cx="791686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5000"/>
              </a:lnSpc>
              <a:spcBef>
                <a:spcPct val="40000"/>
              </a:spcBef>
            </a:pPr>
            <a:r>
              <a:rPr lang="zh-CN" altLang="en-US" sz="2800">
                <a:solidFill>
                  <a:srgbClr val="FF0000"/>
                </a:solidFill>
                <a:latin typeface="黑体" panose="02010609060101010101" pitchFamily="49" charset="-122"/>
                <a:ea typeface="黑体" panose="02010609060101010101" pitchFamily="49" charset="-122"/>
              </a:rPr>
              <a:t>四、</a:t>
            </a:r>
            <a:r>
              <a:rPr lang="zh-CN" altLang="en-US" sz="2800">
                <a:solidFill>
                  <a:srgbClr val="FF0000"/>
                </a:solidFill>
                <a:ea typeface="黑体" panose="02010609060101010101" pitchFamily="49" charset="-122"/>
              </a:rPr>
              <a:t> </a:t>
            </a:r>
            <a:r>
              <a:rPr lang="zh-CN" altLang="en-US" sz="2800">
                <a:solidFill>
                  <a:srgbClr val="FF0000"/>
                </a:solidFill>
                <a:latin typeface="黑体" panose="02010609060101010101" pitchFamily="49" charset="-122"/>
                <a:ea typeface="黑体" panose="02010609060101010101" pitchFamily="49" charset="-122"/>
              </a:rPr>
              <a:t>立项依据，这是标书的重头之一</a:t>
            </a:r>
          </a:p>
          <a:p>
            <a:pPr>
              <a:lnSpc>
                <a:spcPct val="10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国内外研究进展：要充分掌握最新动态，千万不要遗漏重要的参考文献，对于不同观点的参考文献更不能避而不谈。</a:t>
            </a:r>
          </a:p>
          <a:p>
            <a:pPr>
              <a:lnSpc>
                <a:spcPct val="10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理论假说：这是学术思想创新的基础，提出的假说要能自圆其说，科学性要强，要有相关资料的支持或工作基础。</a:t>
            </a:r>
          </a:p>
          <a:p>
            <a:pPr>
              <a:lnSpc>
                <a:spcPct val="10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研究意义和科学价值：要会延伸研究目标，逐条列出其理论意义的重要性，应用价值及其迫切性和对学科发展</a:t>
            </a:r>
            <a:r>
              <a:rPr lang="zh-CN" altLang="en-US" sz="2800">
                <a:solidFill>
                  <a:srgbClr val="0000CC"/>
                </a:solidFill>
                <a:latin typeface="黑体" panose="02010609060101010101" pitchFamily="49" charset="-122"/>
                <a:ea typeface="黑体" panose="02010609060101010101" pitchFamily="49" charset="-122"/>
              </a:rPr>
              <a:t>的促进作用等。</a:t>
            </a:r>
            <a:r>
              <a:rPr lang="zh-CN" altLang="en-US" sz="2800">
                <a:solidFill>
                  <a:srgbClr val="0000CC"/>
                </a:solidFill>
                <a:ea typeface="黑体" panose="02010609060101010101" pitchFamily="49" charset="-122"/>
              </a:rPr>
              <a:t> </a:t>
            </a:r>
            <a:r>
              <a:rPr lang="zh-CN" altLang="en-US" sz="2800">
                <a:solidFill>
                  <a:srgbClr val="0000CC"/>
                </a:solidFill>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3874630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Rectangle 4">
            <a:extLst>
              <a:ext uri="{FF2B5EF4-FFF2-40B4-BE49-F238E27FC236}">
                <a16:creationId xmlns:a16="http://schemas.microsoft.com/office/drawing/2014/main" id="{6E62AE8B-415D-4A69-BC36-C45B58799467}"/>
              </a:ext>
            </a:extLst>
          </p:cNvPr>
          <p:cNvSpPr>
            <a:spLocks noChangeArrowheads="1"/>
          </p:cNvSpPr>
          <p:nvPr/>
        </p:nvSpPr>
        <p:spPr bwMode="auto">
          <a:xfrm>
            <a:off x="395536" y="1348544"/>
            <a:ext cx="8215064" cy="41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研究目标要明确，提法要准确；内容要详细。关键的问题要重点突出，且要有一定难度。不要多目标。 </a:t>
            </a:r>
          </a:p>
          <a:p>
            <a:pPr>
              <a:spcBef>
                <a:spcPct val="30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可行性分析是评委关注的重要方面，可按成熟的理论基础、研究目标在现有技术条件下的可实现性、本单位现有技术设备实验材料的完备、课题组成员完成课题能力等几方面分层论述。</a:t>
            </a:r>
          </a:p>
          <a:p>
            <a:pPr>
              <a:spcBef>
                <a:spcPct val="30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创新点要切合实际，指出国际国内研究的先进性和创新性。</a:t>
            </a:r>
          </a:p>
          <a:p>
            <a:pPr>
              <a:spcBef>
                <a:spcPct val="30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研究内容要集中，与研究目标紧密一致。要有特色。每一项研究内容达到一个具体的目的，可从不同角度、不同层次的研究内容的综合来实现总体目标。 </a:t>
            </a:r>
          </a:p>
        </p:txBody>
      </p:sp>
      <p:sp>
        <p:nvSpPr>
          <p:cNvPr id="258053" name="Rectangle 5">
            <a:extLst>
              <a:ext uri="{FF2B5EF4-FFF2-40B4-BE49-F238E27FC236}">
                <a16:creationId xmlns:a16="http://schemas.microsoft.com/office/drawing/2014/main" id="{3F81AD11-FBA6-4CAD-84CB-65FCDA6F0DF6}"/>
              </a:ext>
            </a:extLst>
          </p:cNvPr>
          <p:cNvSpPr>
            <a:spLocks noChangeArrowheads="1"/>
          </p:cNvSpPr>
          <p:nvPr/>
        </p:nvSpPr>
        <p:spPr bwMode="auto">
          <a:xfrm>
            <a:off x="2286000" y="609600"/>
            <a:ext cx="3384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solidFill>
                  <a:srgbClr val="FF0000"/>
                </a:solidFill>
                <a:latin typeface="黑体" panose="02010609060101010101" pitchFamily="49" charset="-122"/>
                <a:ea typeface="黑体" panose="02010609060101010101" pitchFamily="49" charset="-122"/>
              </a:rPr>
              <a:t>五、研究目标和内容</a:t>
            </a:r>
          </a:p>
        </p:txBody>
      </p:sp>
    </p:spTree>
    <p:extLst>
      <p:ext uri="{BB962C8B-B14F-4D97-AF65-F5344CB8AC3E}">
        <p14:creationId xmlns:p14="http://schemas.microsoft.com/office/powerpoint/2010/main" val="53344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1989728"/>
            <a:ext cx="8064896" cy="3599512"/>
          </a:xfrm>
          <a:prstGeom prst="rect">
            <a:avLst/>
          </a:prstGeom>
        </p:spPr>
        <p:txBody>
          <a:bodyPr wrap="square">
            <a:spAutoFit/>
          </a:bodyPr>
          <a:lstStyle/>
          <a:p>
            <a:pPr algn="just">
              <a:lnSpc>
                <a:spcPct val="150000"/>
              </a:lnSpc>
              <a:buClr>
                <a:srgbClr val="009900"/>
              </a:buClr>
              <a:buSzPct val="90000"/>
            </a:pPr>
            <a:r>
              <a:rPr lang="zh-CN" altLang="en-US" sz="2600" dirty="0">
                <a:solidFill>
                  <a:srgbClr val="0000FF"/>
                </a:solidFill>
                <a:latin typeface="黑体" pitchFamily="49" charset="-122"/>
                <a:ea typeface="黑体" pitchFamily="49" charset="-122"/>
              </a:rPr>
              <a:t>    优秀学术专著出版资助主要用于资助博士后研究人员出版其在博士后在站研究期间取得的研究成果。资助领域为自然科学。</a:t>
            </a:r>
            <a:endParaRPr lang="en-US" altLang="zh-CN" sz="2600" dirty="0">
              <a:solidFill>
                <a:srgbClr val="0000FF"/>
              </a:solidFill>
              <a:latin typeface="黑体" pitchFamily="49" charset="-122"/>
              <a:ea typeface="黑体" pitchFamily="49" charset="-122"/>
            </a:endParaRPr>
          </a:p>
          <a:p>
            <a:pPr algn="just">
              <a:lnSpc>
                <a:spcPct val="150000"/>
              </a:lnSpc>
              <a:buClr>
                <a:srgbClr val="009900"/>
              </a:buClr>
              <a:buSzPct val="90000"/>
            </a:pPr>
            <a:r>
              <a:rPr lang="en-US" altLang="zh-CN" sz="2600" dirty="0">
                <a:solidFill>
                  <a:srgbClr val="0000FF"/>
                </a:solidFill>
                <a:latin typeface="黑体" pitchFamily="49" charset="-122"/>
                <a:ea typeface="黑体" pitchFamily="49" charset="-122"/>
              </a:rPr>
              <a:t>    </a:t>
            </a:r>
            <a:r>
              <a:rPr lang="zh-CN" altLang="en-US" sz="2600" dirty="0">
                <a:solidFill>
                  <a:srgbClr val="0000FF"/>
                </a:solidFill>
                <a:latin typeface="黑体" pitchFamily="49" charset="-122"/>
                <a:ea typeface="黑体" pitchFamily="49" charset="-122"/>
              </a:rPr>
              <a:t>出版物统一编入</a:t>
            </a:r>
            <a:r>
              <a:rPr lang="en-US" altLang="zh-CN" sz="2600" dirty="0">
                <a:solidFill>
                  <a:srgbClr val="0000FF"/>
                </a:solidFill>
                <a:latin typeface="黑体" pitchFamily="49" charset="-122"/>
                <a:ea typeface="黑体" pitchFamily="49" charset="-122"/>
              </a:rPr>
              <a:t>《</a:t>
            </a:r>
            <a:r>
              <a:rPr lang="zh-CN" altLang="en-US" sz="2600" dirty="0">
                <a:solidFill>
                  <a:srgbClr val="0000FF"/>
                </a:solidFill>
                <a:latin typeface="黑体" pitchFamily="49" charset="-122"/>
                <a:ea typeface="黑体" pitchFamily="49" charset="-122"/>
              </a:rPr>
              <a:t>博士后文库</a:t>
            </a:r>
            <a:r>
              <a:rPr lang="en-US" altLang="zh-CN" sz="2600" dirty="0">
                <a:solidFill>
                  <a:srgbClr val="0000FF"/>
                </a:solidFill>
                <a:latin typeface="黑体" pitchFamily="49" charset="-122"/>
                <a:ea typeface="黑体" pitchFamily="49" charset="-122"/>
              </a:rPr>
              <a:t>》</a:t>
            </a:r>
            <a:r>
              <a:rPr lang="zh-CN" altLang="en-US" sz="2600" dirty="0">
                <a:solidFill>
                  <a:srgbClr val="0000FF"/>
                </a:solidFill>
                <a:latin typeface="黑体" pitchFamily="49" charset="-122"/>
                <a:ea typeface="黑体" pitchFamily="49" charset="-122"/>
              </a:rPr>
              <a:t>，有独立书号，由科学出版社出版。</a:t>
            </a:r>
            <a:r>
              <a:rPr lang="en-US" altLang="zh-CN" sz="2600" dirty="0">
                <a:solidFill>
                  <a:srgbClr val="0000FF"/>
                </a:solidFill>
                <a:latin typeface="黑体" pitchFamily="49" charset="-122"/>
                <a:ea typeface="黑体" pitchFamily="49" charset="-122"/>
              </a:rPr>
              <a:t>2018</a:t>
            </a:r>
            <a:r>
              <a:rPr lang="zh-CN" altLang="en-US" sz="2600" dirty="0">
                <a:solidFill>
                  <a:srgbClr val="0000FF"/>
                </a:solidFill>
                <a:latin typeface="黑体" pitchFamily="49" charset="-122"/>
                <a:ea typeface="黑体" pitchFamily="49" charset="-122"/>
              </a:rPr>
              <a:t>年度拟资助出版专著</a:t>
            </a:r>
            <a:r>
              <a:rPr lang="en-US" altLang="zh-CN" sz="2600" dirty="0">
                <a:solidFill>
                  <a:srgbClr val="0000FF"/>
                </a:solidFill>
                <a:latin typeface="黑体" pitchFamily="49" charset="-122"/>
                <a:ea typeface="黑体" pitchFamily="49" charset="-122"/>
              </a:rPr>
              <a:t>30</a:t>
            </a:r>
            <a:r>
              <a:rPr lang="zh-CN" altLang="en-US" sz="2600" dirty="0">
                <a:solidFill>
                  <a:srgbClr val="0000FF"/>
                </a:solidFill>
                <a:latin typeface="黑体" pitchFamily="49" charset="-122"/>
                <a:ea typeface="黑体" pitchFamily="49" charset="-122"/>
              </a:rPr>
              <a:t>部左右，资助标准为每部专著平均</a:t>
            </a:r>
            <a:r>
              <a:rPr lang="en-US" altLang="zh-CN" sz="2600" dirty="0">
                <a:solidFill>
                  <a:srgbClr val="0000FF"/>
                </a:solidFill>
                <a:latin typeface="黑体" pitchFamily="49" charset="-122"/>
                <a:ea typeface="黑体" pitchFamily="49" charset="-122"/>
              </a:rPr>
              <a:t>5</a:t>
            </a:r>
            <a:r>
              <a:rPr lang="zh-CN" altLang="en-US" sz="2600" dirty="0">
                <a:solidFill>
                  <a:srgbClr val="0000FF"/>
                </a:solidFill>
                <a:latin typeface="黑体" pitchFamily="49" charset="-122"/>
                <a:ea typeface="黑体" pitchFamily="49" charset="-122"/>
              </a:rPr>
              <a:t>万元。</a:t>
            </a:r>
            <a:endParaRPr lang="zh-CN" altLang="zh-CN" sz="2600" dirty="0">
              <a:solidFill>
                <a:srgbClr val="0000FF"/>
              </a:solidFill>
              <a:latin typeface="黑体" pitchFamily="49" charset="-122"/>
              <a:ea typeface="黑体" pitchFamily="49" charset="-122"/>
            </a:endParaRPr>
          </a:p>
        </p:txBody>
      </p:sp>
      <p:sp>
        <p:nvSpPr>
          <p:cNvPr id="6" name="矩形 5"/>
          <p:cNvSpPr/>
          <p:nvPr/>
        </p:nvSpPr>
        <p:spPr>
          <a:xfrm>
            <a:off x="1801850" y="1268760"/>
            <a:ext cx="554029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博士后优秀学术专著出版资助</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844673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a:extLst>
              <a:ext uri="{FF2B5EF4-FFF2-40B4-BE49-F238E27FC236}">
                <a16:creationId xmlns:a16="http://schemas.microsoft.com/office/drawing/2014/main" id="{CFF4BDEF-D1C7-4C10-98F7-E6B08E81AE7E}"/>
              </a:ext>
            </a:extLst>
          </p:cNvPr>
          <p:cNvSpPr>
            <a:spLocks noChangeArrowheads="1"/>
          </p:cNvSpPr>
          <p:nvPr/>
        </p:nvSpPr>
        <p:spPr bwMode="auto">
          <a:xfrm>
            <a:off x="381000" y="914400"/>
            <a:ext cx="85344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15000"/>
              </a:lnSpc>
              <a:spcBef>
                <a:spcPct val="45000"/>
              </a:spcBef>
            </a:pPr>
            <a:r>
              <a:rPr lang="zh-CN" altLang="en-US" sz="2800">
                <a:solidFill>
                  <a:srgbClr val="FF0000"/>
                </a:solidFill>
                <a:latin typeface="黑体" panose="02010609060101010101" pitchFamily="49" charset="-122"/>
                <a:ea typeface="黑体" panose="02010609060101010101" pitchFamily="49" charset="-122"/>
              </a:rPr>
              <a:t>六、研究方案</a:t>
            </a:r>
          </a:p>
          <a:p>
            <a:pPr>
              <a:lnSpc>
                <a:spcPct val="115000"/>
              </a:lnSpc>
              <a:spcBef>
                <a:spcPct val="45000"/>
              </a:spcBef>
            </a:pPr>
            <a:r>
              <a:rPr lang="zh-CN" altLang="en-US" sz="2400">
                <a:solidFill>
                  <a:srgbClr val="0000CC"/>
                </a:solidFill>
                <a:latin typeface="黑体" panose="02010609060101010101" pitchFamily="49" charset="-122"/>
                <a:ea typeface="黑体" panose="02010609060101010101" pitchFamily="49" charset="-122"/>
              </a:rPr>
              <a:t>  是对实现研究目标和内容的保证，要在完善和合理上下功夫</a:t>
            </a:r>
          </a:p>
          <a:p>
            <a:pPr>
              <a:lnSpc>
                <a:spcPct val="115000"/>
              </a:lnSpc>
              <a:spcBef>
                <a:spcPct val="45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技术路线：要尽可能地考虑周全，设计出完善、合理的技术路线。每一研究内容往往要从不同角度、不同层次的多个指标才能说明问题，可绘图表。</a:t>
            </a:r>
          </a:p>
          <a:p>
            <a:pPr>
              <a:lnSpc>
                <a:spcPct val="115000"/>
              </a:lnSpc>
              <a:spcBef>
                <a:spcPct val="45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材料或研究对象：材料可靠，对象要能控制。</a:t>
            </a:r>
          </a:p>
          <a:p>
            <a:pPr>
              <a:lnSpc>
                <a:spcPct val="115000"/>
              </a:lnSpc>
              <a:spcBef>
                <a:spcPct val="45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方法：在保证准确、可靠的前提下，尽可能要有创新。</a:t>
            </a:r>
          </a:p>
          <a:p>
            <a:pPr>
              <a:lnSpc>
                <a:spcPct val="115000"/>
              </a:lnSpc>
              <a:spcBef>
                <a:spcPct val="45000"/>
              </a:spcBef>
            </a:pPr>
            <a:endParaRPr lang="en-US" altLang="zh-CN" sz="240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6802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0ED4E9FA-B190-4063-9FD4-9CF9A73D18A5}"/>
              </a:ext>
            </a:extLst>
          </p:cNvPr>
          <p:cNvSpPr>
            <a:spLocks noChangeArrowheads="1"/>
          </p:cNvSpPr>
          <p:nvPr/>
        </p:nvSpPr>
        <p:spPr bwMode="auto">
          <a:xfrm>
            <a:off x="685800" y="1503363"/>
            <a:ext cx="77724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40000"/>
              </a:spcBef>
              <a:buFontTx/>
              <a:buAutoNum type="arabicPeriod" startAt="4"/>
            </a:pPr>
            <a:r>
              <a:rPr lang="zh-CN" altLang="en-US" sz="2400">
                <a:solidFill>
                  <a:srgbClr val="0000CC"/>
                </a:solidFill>
                <a:latin typeface="黑体" panose="02010609060101010101" pitchFamily="49" charset="-122"/>
                <a:ea typeface="黑体" panose="02010609060101010101" pitchFamily="49" charset="-122"/>
              </a:rPr>
              <a:t>实验方案和技术路线合理、可靠、可行，没漏洞是最重要的。思路好，材料独特，方法独特新颖，会增加获得资助的机会。</a:t>
            </a:r>
          </a:p>
          <a:p>
            <a:pPr>
              <a:lnSpc>
                <a:spcPct val="120000"/>
              </a:lnSpc>
              <a:spcBef>
                <a:spcPct val="40000"/>
              </a:spcBef>
              <a:buFontTx/>
              <a:buAutoNum type="arabicPeriod" startAt="4"/>
            </a:pPr>
            <a:r>
              <a:rPr lang="zh-CN" altLang="en-US" sz="2400">
                <a:solidFill>
                  <a:srgbClr val="0000CC"/>
                </a:solidFill>
                <a:latin typeface="黑体" panose="02010609060101010101" pitchFamily="49" charset="-122"/>
                <a:ea typeface="黑体" panose="02010609060101010101" pitchFamily="49" charset="-122"/>
              </a:rPr>
              <a:t>技术方法最好是本实验室已经建立的，至少是有相关实验基础。所有要关键技术有文献出处，最好是自己实验室发表的。关键实验材料必须已经具备，或可以获得。这些问题应该附有相应的证据。</a:t>
            </a:r>
          </a:p>
        </p:txBody>
      </p:sp>
    </p:spTree>
    <p:extLst>
      <p:ext uri="{BB962C8B-B14F-4D97-AF65-F5344CB8AC3E}">
        <p14:creationId xmlns:p14="http://schemas.microsoft.com/office/powerpoint/2010/main" val="2734447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a:extLst>
              <a:ext uri="{FF2B5EF4-FFF2-40B4-BE49-F238E27FC236}">
                <a16:creationId xmlns:a16="http://schemas.microsoft.com/office/drawing/2014/main" id="{4043DB90-6986-4DE3-9E46-7687BE28710B}"/>
              </a:ext>
            </a:extLst>
          </p:cNvPr>
          <p:cNvSpPr>
            <a:spLocks noChangeArrowheads="1"/>
          </p:cNvSpPr>
          <p:nvPr/>
        </p:nvSpPr>
        <p:spPr bwMode="auto">
          <a:xfrm>
            <a:off x="228600" y="563563"/>
            <a:ext cx="8229600"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10000"/>
              </a:lnSpc>
              <a:spcBef>
                <a:spcPct val="85000"/>
              </a:spcBef>
              <a:spcAft>
                <a:spcPct val="60000"/>
              </a:spcAft>
            </a:pPr>
            <a:r>
              <a:rPr lang="zh-CN" altLang="en-US" sz="2800" dirty="0">
                <a:solidFill>
                  <a:srgbClr val="FF0000"/>
                </a:solidFill>
                <a:latin typeface="黑体" panose="02010609060101010101" pitchFamily="49" charset="-122"/>
                <a:ea typeface="黑体" panose="02010609060101010101" pitchFamily="49" charset="-122"/>
              </a:rPr>
              <a:t>七、人员组成和个人简历</a:t>
            </a:r>
          </a:p>
          <a:p>
            <a:pPr algn="ctr">
              <a:lnSpc>
                <a:spcPct val="110000"/>
              </a:lnSpc>
              <a:spcBef>
                <a:spcPct val="35000"/>
              </a:spcBef>
              <a:spcAft>
                <a:spcPct val="60000"/>
              </a:spcAft>
            </a:pPr>
            <a:r>
              <a:rPr lang="zh-CN" altLang="en-US" sz="2400" dirty="0">
                <a:solidFill>
                  <a:srgbClr val="0000CC"/>
                </a:solidFill>
                <a:latin typeface="黑体" panose="02010609060101010101" pitchFamily="49" charset="-122"/>
                <a:ea typeface="黑体" panose="02010609060101010101" pitchFamily="49" charset="-122"/>
              </a:rPr>
              <a:t>主要成员</a:t>
            </a:r>
            <a:r>
              <a:rPr lang="en-US" altLang="zh-CN" sz="2400" dirty="0">
                <a:solidFill>
                  <a:srgbClr val="0000CC"/>
                </a:solidFill>
                <a:latin typeface="黑体" panose="02010609060101010101" pitchFamily="49" charset="-122"/>
                <a:ea typeface="黑体" panose="02010609060101010101" pitchFamily="49" charset="-122"/>
              </a:rPr>
              <a:t>5-7</a:t>
            </a:r>
            <a:r>
              <a:rPr lang="zh-CN" altLang="en-US" sz="2400" dirty="0">
                <a:solidFill>
                  <a:srgbClr val="0000CC"/>
                </a:solidFill>
                <a:latin typeface="黑体" panose="02010609060101010101" pitchFamily="49" charset="-122"/>
                <a:ea typeface="黑体" panose="02010609060101010101" pitchFamily="49" charset="-122"/>
              </a:rPr>
              <a:t>名，结构合理：技术人员及研究生（</a:t>
            </a:r>
            <a:r>
              <a:rPr lang="en-US" altLang="zh-CN" sz="2400" dirty="0">
                <a:solidFill>
                  <a:srgbClr val="0000CC"/>
                </a:solidFill>
                <a:latin typeface="黑体" panose="02010609060101010101" pitchFamily="49" charset="-122"/>
                <a:ea typeface="黑体" panose="02010609060101010101" pitchFamily="49" charset="-122"/>
              </a:rPr>
              <a:t>3-5</a:t>
            </a:r>
            <a:r>
              <a:rPr lang="zh-CN" altLang="en-US" sz="2400" dirty="0">
                <a:solidFill>
                  <a:srgbClr val="0000CC"/>
                </a:solidFill>
                <a:latin typeface="黑体" panose="02010609060101010101" pitchFamily="49" charset="-122"/>
                <a:ea typeface="黑体" panose="02010609060101010101" pitchFamily="49" charset="-122"/>
              </a:rPr>
              <a:t>人）</a:t>
            </a:r>
          </a:p>
          <a:p>
            <a:pPr>
              <a:lnSpc>
                <a:spcPct val="110000"/>
              </a:lnSpc>
              <a:spcBef>
                <a:spcPct val="4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成员介绍要紧扣课题的研究内容和技术路线，既注重梯队、比例、技术力量等科研综合实力的展示，又注意与本课题相关。</a:t>
            </a:r>
          </a:p>
          <a:p>
            <a:pPr>
              <a:lnSpc>
                <a:spcPct val="110000"/>
              </a:lnSpc>
              <a:spcBef>
                <a:spcPct val="4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申请者和项目组主要成员的学历和研究工作简历，近期已发表与本项目有关的主要论著目录和获得学术奖励情况及在本项目中承担的任务。</a:t>
            </a:r>
          </a:p>
          <a:p>
            <a:pPr>
              <a:lnSpc>
                <a:spcPct val="110000"/>
              </a:lnSpc>
              <a:spcBef>
                <a:spcPct val="4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个人简历一定有针对性的倾向于课题方向，并与课题中各人的分工相一致。</a:t>
            </a:r>
          </a:p>
        </p:txBody>
      </p:sp>
    </p:spTree>
    <p:extLst>
      <p:ext uri="{BB962C8B-B14F-4D97-AF65-F5344CB8AC3E}">
        <p14:creationId xmlns:p14="http://schemas.microsoft.com/office/powerpoint/2010/main" val="3337785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6A10CDAD-7821-42EC-B7FD-A6CBE4A80F48}"/>
              </a:ext>
            </a:extLst>
          </p:cNvPr>
          <p:cNvSpPr>
            <a:spLocks noChangeArrowheads="1"/>
          </p:cNvSpPr>
          <p:nvPr/>
        </p:nvSpPr>
        <p:spPr bwMode="auto">
          <a:xfrm>
            <a:off x="533400" y="1236663"/>
            <a:ext cx="82296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FF0000"/>
                </a:solidFill>
                <a:latin typeface="黑体" panose="02010609060101010101" pitchFamily="49" charset="-122"/>
                <a:ea typeface="黑体" panose="02010609060101010101" pitchFamily="49" charset="-122"/>
              </a:rPr>
              <a:t>八、工作进展及预期成果</a:t>
            </a:r>
          </a:p>
          <a:p>
            <a:endParaRPr lang="zh-CN" altLang="en-US" sz="2800">
              <a:solidFill>
                <a:srgbClr val="000066"/>
              </a:solidFill>
              <a:latin typeface="黑体" panose="02010609060101010101" pitchFamily="49" charset="-122"/>
              <a:ea typeface="黑体" panose="02010609060101010101" pitchFamily="49" charset="-122"/>
            </a:endParaRPr>
          </a:p>
          <a:p>
            <a:pPr>
              <a:lnSpc>
                <a:spcPct val="120000"/>
              </a:lnSpc>
              <a:spcBef>
                <a:spcPct val="25000"/>
              </a:spcBef>
              <a:buFontTx/>
              <a:buAutoNum type="arabicPeriod"/>
            </a:pPr>
            <a:r>
              <a:rPr lang="zh-CN" altLang="en-US" sz="2800">
                <a:solidFill>
                  <a:srgbClr val="0000CC"/>
                </a:solidFill>
                <a:latin typeface="黑体" panose="02010609060101010101" pitchFamily="49" charset="-122"/>
                <a:ea typeface="黑体" panose="02010609060101010101" pitchFamily="49" charset="-122"/>
              </a:rPr>
              <a:t>进度：合理、适当。</a:t>
            </a:r>
          </a:p>
          <a:p>
            <a:pPr>
              <a:lnSpc>
                <a:spcPct val="120000"/>
              </a:lnSpc>
              <a:spcBef>
                <a:spcPct val="25000"/>
              </a:spcBef>
              <a:buFontTx/>
              <a:buAutoNum type="arabicPeriod"/>
            </a:pPr>
            <a:r>
              <a:rPr lang="zh-CN" altLang="en-US" sz="2800">
                <a:solidFill>
                  <a:srgbClr val="0000CC"/>
                </a:solidFill>
                <a:latin typeface="黑体" panose="02010609060101010101" pitchFamily="49" charset="-122"/>
                <a:ea typeface="黑体" panose="02010609060101010101" pitchFamily="49" charset="-122"/>
              </a:rPr>
              <a:t>预期成果：理论成果以发表论文为主。</a:t>
            </a:r>
          </a:p>
          <a:p>
            <a:pPr>
              <a:lnSpc>
                <a:spcPct val="120000"/>
              </a:lnSpc>
              <a:spcBef>
                <a:spcPct val="25000"/>
              </a:spcBef>
              <a:buFontTx/>
              <a:buAutoNum type="arabicPeriod"/>
            </a:pPr>
            <a:r>
              <a:rPr lang="zh-CN" altLang="en-US" sz="2800">
                <a:solidFill>
                  <a:srgbClr val="0000CC"/>
                </a:solidFill>
                <a:latin typeface="黑体" panose="02010609060101010101" pitchFamily="49" charset="-122"/>
                <a:ea typeface="黑体" panose="02010609060101010101" pitchFamily="49" charset="-122"/>
              </a:rPr>
              <a:t>应用成果：理论成果转化的可能性。</a:t>
            </a:r>
          </a:p>
        </p:txBody>
      </p:sp>
    </p:spTree>
    <p:extLst>
      <p:ext uri="{BB962C8B-B14F-4D97-AF65-F5344CB8AC3E}">
        <p14:creationId xmlns:p14="http://schemas.microsoft.com/office/powerpoint/2010/main" val="3880917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a:extLst>
              <a:ext uri="{FF2B5EF4-FFF2-40B4-BE49-F238E27FC236}">
                <a16:creationId xmlns:a16="http://schemas.microsoft.com/office/drawing/2014/main" id="{0557288A-4485-4D3A-901A-102905756AC2}"/>
              </a:ext>
            </a:extLst>
          </p:cNvPr>
          <p:cNvSpPr>
            <a:spLocks noChangeArrowheads="1"/>
          </p:cNvSpPr>
          <p:nvPr/>
        </p:nvSpPr>
        <p:spPr bwMode="auto">
          <a:xfrm>
            <a:off x="609600" y="990600"/>
            <a:ext cx="78486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FF0000"/>
                </a:solidFill>
                <a:latin typeface="黑体" panose="02010609060101010101" pitchFamily="49" charset="-122"/>
                <a:ea typeface="黑体" panose="02010609060101010101" pitchFamily="49" charset="-122"/>
              </a:rPr>
              <a:t>九、工作基础：不可忽略。让评审专家相信你能完成研究内容，实现预期目标</a:t>
            </a:r>
          </a:p>
          <a:p>
            <a:endParaRPr lang="zh-CN" altLang="en-US" sz="2800">
              <a:solidFill>
                <a:srgbClr val="FF0000"/>
              </a:solidFill>
              <a:latin typeface="黑体" panose="02010609060101010101" pitchFamily="49" charset="-122"/>
              <a:ea typeface="黑体" panose="02010609060101010101" pitchFamily="49" charset="-122"/>
            </a:endParaRPr>
          </a:p>
          <a:p>
            <a:pPr>
              <a:lnSpc>
                <a:spcPct val="11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以往的相关工作积累：包括申请人和项目组主要成员在理论和方法技术方面的积累，注意工作的连续性。</a:t>
            </a:r>
          </a:p>
          <a:p>
            <a:pPr>
              <a:lnSpc>
                <a:spcPct val="11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课题组人员结构：学科、技术、职称、梯队的素质和创新潜力。</a:t>
            </a:r>
          </a:p>
          <a:p>
            <a:pPr>
              <a:lnSpc>
                <a:spcPct val="115000"/>
              </a:lnSpc>
              <a:spcBef>
                <a:spcPct val="4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完成课题情况</a:t>
            </a:r>
          </a:p>
        </p:txBody>
      </p:sp>
    </p:spTree>
    <p:extLst>
      <p:ext uri="{BB962C8B-B14F-4D97-AF65-F5344CB8AC3E}">
        <p14:creationId xmlns:p14="http://schemas.microsoft.com/office/powerpoint/2010/main" val="4022183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a:extLst>
              <a:ext uri="{FF2B5EF4-FFF2-40B4-BE49-F238E27FC236}">
                <a16:creationId xmlns:a16="http://schemas.microsoft.com/office/drawing/2014/main" id="{2484B3D5-3779-48C6-BAA8-A7D4473DA42F}"/>
              </a:ext>
            </a:extLst>
          </p:cNvPr>
          <p:cNvSpPr>
            <a:spLocks noChangeArrowheads="1"/>
          </p:cNvSpPr>
          <p:nvPr/>
        </p:nvSpPr>
        <p:spPr bwMode="auto">
          <a:xfrm>
            <a:off x="381000" y="369888"/>
            <a:ext cx="8308975"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40000"/>
              </a:spcBef>
              <a:buClr>
                <a:srgbClr val="FF0000"/>
              </a:buClr>
              <a:buFont typeface="Wingdings" panose="05000000000000000000" pitchFamily="2" charset="2"/>
              <a:buChar char="p"/>
            </a:pPr>
            <a:r>
              <a:rPr lang="zh-CN" altLang="en-US" sz="2400" dirty="0">
                <a:solidFill>
                  <a:srgbClr val="0000CC"/>
                </a:solidFill>
                <a:latin typeface="黑体" panose="02010609060101010101" pitchFamily="49" charset="-122"/>
                <a:ea typeface="黑体" panose="02010609060101010101" pitchFamily="49" charset="-122"/>
              </a:rPr>
              <a:t>工作基础是你说服评委的重要部分。课题科学先进、技术路线新颖合理可行、工作基础雄厚这三方面表述要紧密联系、前后呼应。</a:t>
            </a:r>
          </a:p>
          <a:p>
            <a:pPr>
              <a:lnSpc>
                <a:spcPct val="120000"/>
              </a:lnSpc>
              <a:spcBef>
                <a:spcPct val="40000"/>
              </a:spcBef>
              <a:buClr>
                <a:srgbClr val="FF0000"/>
              </a:buClr>
              <a:buFont typeface="Wingdings" panose="05000000000000000000" pitchFamily="2" charset="2"/>
              <a:buChar char="p"/>
            </a:pPr>
            <a:r>
              <a:rPr lang="zh-CN" altLang="en-US" sz="2400" dirty="0">
                <a:solidFill>
                  <a:srgbClr val="0000CC"/>
                </a:solidFill>
                <a:latin typeface="黑体" panose="02010609060101010101" pitchFamily="49" charset="-122"/>
                <a:ea typeface="黑体" panose="02010609060101010101" pitchFamily="49" charset="-122"/>
              </a:rPr>
              <a:t>一定要有基础。把实验室发表的所有文章都列上。文章与课题关系远一些无所谓，最好既相关，又不同。</a:t>
            </a:r>
          </a:p>
          <a:p>
            <a:pPr>
              <a:lnSpc>
                <a:spcPct val="120000"/>
              </a:lnSpc>
              <a:spcBef>
                <a:spcPct val="40000"/>
              </a:spcBef>
              <a:buClr>
                <a:srgbClr val="FF0000"/>
              </a:buClr>
              <a:buFont typeface="Wingdings" panose="05000000000000000000" pitchFamily="2" charset="2"/>
              <a:buChar char="p"/>
            </a:pPr>
            <a:r>
              <a:rPr lang="zh-CN" altLang="en-US" sz="2400" dirty="0">
                <a:solidFill>
                  <a:srgbClr val="0000CC"/>
                </a:solidFill>
                <a:latin typeface="黑体" panose="02010609060101010101" pitchFamily="49" charset="-122"/>
                <a:ea typeface="黑体" panose="02010609060101010101" pitchFamily="49" charset="-122"/>
              </a:rPr>
              <a:t>预实验结果很重要，而且是有</a:t>
            </a:r>
            <a:r>
              <a:rPr lang="en-US" altLang="zh-CN" sz="2400" dirty="0">
                <a:solidFill>
                  <a:srgbClr val="0000CC"/>
                </a:solidFill>
                <a:latin typeface="黑体" panose="02010609060101010101" pitchFamily="49" charset="-122"/>
                <a:ea typeface="黑体" panose="02010609060101010101" pitchFamily="49" charset="-122"/>
              </a:rPr>
              <a:t>data</a:t>
            </a:r>
            <a:r>
              <a:rPr lang="zh-CN" altLang="en-US" sz="2400" dirty="0">
                <a:solidFill>
                  <a:srgbClr val="0000CC"/>
                </a:solidFill>
                <a:latin typeface="黑体" panose="02010609060101010101" pitchFamily="49" charset="-122"/>
                <a:ea typeface="黑体" panose="02010609060101010101" pitchFamily="49" charset="-122"/>
              </a:rPr>
              <a:t>的结果，一定附上。但一定要慎重掌握，不要写的太多，评委会认为你的工作做的差不多了，没必要再申请基金了。只预期你的课题肯定有好的结果就行了。</a:t>
            </a:r>
          </a:p>
          <a:p>
            <a:pPr>
              <a:lnSpc>
                <a:spcPct val="120000"/>
              </a:lnSpc>
              <a:spcBef>
                <a:spcPct val="40000"/>
              </a:spcBef>
              <a:buClr>
                <a:srgbClr val="FF0000"/>
              </a:buClr>
              <a:buFont typeface="Wingdings" panose="05000000000000000000" pitchFamily="2" charset="2"/>
              <a:buChar char="p"/>
            </a:pPr>
            <a:r>
              <a:rPr lang="zh-CN" altLang="en-US" sz="2400" dirty="0">
                <a:solidFill>
                  <a:srgbClr val="0000CC"/>
                </a:solidFill>
                <a:latin typeface="黑体" panose="02010609060101010101" pitchFamily="49" charset="-122"/>
                <a:ea typeface="黑体" panose="02010609060101010101" pitchFamily="49" charset="-122"/>
              </a:rPr>
              <a:t>有针对性地把研究队伍的相关工作经历、论文、成果等展示出来。 </a:t>
            </a:r>
          </a:p>
        </p:txBody>
      </p:sp>
    </p:spTree>
    <p:extLst>
      <p:ext uri="{BB962C8B-B14F-4D97-AF65-F5344CB8AC3E}">
        <p14:creationId xmlns:p14="http://schemas.microsoft.com/office/powerpoint/2010/main" val="1723112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a:extLst>
              <a:ext uri="{FF2B5EF4-FFF2-40B4-BE49-F238E27FC236}">
                <a16:creationId xmlns:a16="http://schemas.microsoft.com/office/drawing/2014/main" id="{06F7B7F2-BF4B-4FE4-876D-503432AAEE42}"/>
              </a:ext>
            </a:extLst>
          </p:cNvPr>
          <p:cNvSpPr>
            <a:spLocks noChangeArrowheads="1"/>
          </p:cNvSpPr>
          <p:nvPr/>
        </p:nvSpPr>
        <p:spPr bwMode="auto">
          <a:xfrm>
            <a:off x="228600" y="793750"/>
            <a:ext cx="83820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dirty="0">
                <a:solidFill>
                  <a:srgbClr val="FF0000"/>
                </a:solidFill>
                <a:latin typeface="Times New Roman" panose="02020603050405020304" pitchFamily="18" charset="0"/>
                <a:ea typeface="黑体" panose="02010609060101010101" pitchFamily="49" charset="-122"/>
              </a:rPr>
              <a:t>十、经费预算</a:t>
            </a:r>
          </a:p>
          <a:p>
            <a:r>
              <a:rPr lang="zh-CN" altLang="en-US" sz="2800" dirty="0">
                <a:solidFill>
                  <a:srgbClr val="000066"/>
                </a:solidFill>
                <a:latin typeface="Times New Roman" panose="02020603050405020304" pitchFamily="18" charset="0"/>
                <a:ea typeface="黑体" panose="02010609060101010101" pitchFamily="49" charset="-122"/>
              </a:rPr>
              <a:t> </a:t>
            </a:r>
          </a:p>
          <a:p>
            <a:pPr>
              <a:lnSpc>
                <a:spcPct val="125000"/>
              </a:lnSpc>
              <a:spcBef>
                <a:spcPct val="25000"/>
              </a:spcBef>
              <a:buFontTx/>
              <a:buAutoNum type="arabicPeriod"/>
            </a:pPr>
            <a:r>
              <a:rPr lang="zh-CN" altLang="en-US" sz="2800" dirty="0">
                <a:solidFill>
                  <a:srgbClr val="0000CC"/>
                </a:solidFill>
                <a:latin typeface="黑体" panose="02010609060101010101" pitchFamily="49" charset="-122"/>
                <a:ea typeface="黑体" panose="02010609060101010101" pitchFamily="49" charset="-122"/>
              </a:rPr>
              <a:t>要求按照</a:t>
            </a:r>
            <a:r>
              <a:rPr lang="en-US" altLang="zh-CN" sz="2800" dirty="0">
                <a:solidFill>
                  <a:srgbClr val="0000CC"/>
                </a:solidFill>
                <a:latin typeface="黑体" panose="02010609060101010101" pitchFamily="49" charset="-122"/>
                <a:ea typeface="黑体" panose="02010609060101010101" pitchFamily="49" charset="-122"/>
              </a:rPr>
              <a:t>《</a:t>
            </a:r>
            <a:r>
              <a:rPr lang="zh-CN" altLang="en-US" sz="2800" dirty="0">
                <a:solidFill>
                  <a:srgbClr val="0000CC"/>
                </a:solidFill>
                <a:latin typeface="黑体" panose="02010609060101010101" pitchFamily="49" charset="-122"/>
                <a:ea typeface="黑体" panose="02010609060101010101" pitchFamily="49" charset="-122"/>
              </a:rPr>
              <a:t>国家自然科学基金经费管理办法</a:t>
            </a:r>
            <a:r>
              <a:rPr lang="en-US" altLang="zh-CN" sz="2800" dirty="0">
                <a:solidFill>
                  <a:srgbClr val="0000CC"/>
                </a:solidFill>
                <a:latin typeface="黑体" panose="02010609060101010101" pitchFamily="49" charset="-122"/>
                <a:ea typeface="黑体" panose="02010609060101010101" pitchFamily="49" charset="-122"/>
              </a:rPr>
              <a:t>》</a:t>
            </a:r>
            <a:r>
              <a:rPr lang="zh-CN" altLang="en-US" sz="2800" dirty="0">
                <a:solidFill>
                  <a:srgbClr val="0000CC"/>
                </a:solidFill>
                <a:latin typeface="黑体" panose="02010609060101010101" pitchFamily="49" charset="-122"/>
                <a:ea typeface="黑体" panose="02010609060101010101" pitchFamily="49" charset="-122"/>
              </a:rPr>
              <a:t>认真填写。</a:t>
            </a:r>
          </a:p>
          <a:p>
            <a:pPr>
              <a:lnSpc>
                <a:spcPct val="125000"/>
              </a:lnSpc>
              <a:spcBef>
                <a:spcPct val="25000"/>
              </a:spcBef>
              <a:buFontTx/>
              <a:buAutoNum type="arabicPeriod"/>
            </a:pPr>
            <a:r>
              <a:rPr lang="zh-CN" altLang="en-US" sz="2800" dirty="0">
                <a:solidFill>
                  <a:srgbClr val="0000CC"/>
                </a:solidFill>
                <a:latin typeface="黑体" panose="02010609060101010101" pitchFamily="49" charset="-122"/>
                <a:ea typeface="黑体" panose="02010609060101010101" pitchFamily="49" charset="-122"/>
              </a:rPr>
              <a:t>实验材料费：</a:t>
            </a:r>
            <a:r>
              <a:rPr lang="en-US" altLang="zh-CN" sz="2800" dirty="0">
                <a:solidFill>
                  <a:srgbClr val="0000CC"/>
                </a:solidFill>
                <a:latin typeface="黑体" panose="02010609060101010101" pitchFamily="49" charset="-122"/>
                <a:ea typeface="黑体" panose="02010609060101010101" pitchFamily="49" charset="-122"/>
              </a:rPr>
              <a:t>60-70%</a:t>
            </a:r>
            <a:r>
              <a:rPr lang="zh-CN" altLang="en-US" sz="2800" dirty="0">
                <a:solidFill>
                  <a:srgbClr val="0000CC"/>
                </a:solidFill>
                <a:latin typeface="黑体" panose="02010609060101010101" pitchFamily="49" charset="-122"/>
                <a:ea typeface="黑体" panose="02010609060101010101" pitchFamily="49" charset="-122"/>
              </a:rPr>
              <a:t>必须占大头。</a:t>
            </a:r>
          </a:p>
          <a:p>
            <a:pPr>
              <a:lnSpc>
                <a:spcPct val="125000"/>
              </a:lnSpc>
              <a:spcBef>
                <a:spcPct val="25000"/>
              </a:spcBef>
              <a:buFontTx/>
              <a:buAutoNum type="arabicPeriod"/>
            </a:pPr>
            <a:r>
              <a:rPr lang="zh-CN" altLang="en-US" sz="2800" dirty="0">
                <a:solidFill>
                  <a:srgbClr val="0000CC"/>
                </a:solidFill>
                <a:latin typeface="黑体" panose="02010609060101010101" pitchFamily="49" charset="-122"/>
                <a:ea typeface="黑体" panose="02010609060101010101" pitchFamily="49" charset="-122"/>
              </a:rPr>
              <a:t>仪器费</a:t>
            </a:r>
            <a:r>
              <a:rPr lang="en-US" altLang="zh-CN" sz="2800" dirty="0">
                <a:solidFill>
                  <a:srgbClr val="0000CC"/>
                </a:solidFill>
                <a:latin typeface="黑体" panose="02010609060101010101" pitchFamily="49" charset="-122"/>
                <a:ea typeface="黑体" panose="02010609060101010101" pitchFamily="49" charset="-122"/>
              </a:rPr>
              <a:t>&lt;10%</a:t>
            </a:r>
            <a:r>
              <a:rPr lang="zh-CN" altLang="en-US" sz="2800" dirty="0">
                <a:solidFill>
                  <a:srgbClr val="0000CC"/>
                </a:solidFill>
                <a:latin typeface="黑体" panose="02010609060101010101" pitchFamily="49" charset="-122"/>
                <a:ea typeface="黑体" panose="02010609060101010101" pitchFamily="49" charset="-122"/>
              </a:rPr>
              <a:t>，不要购置</a:t>
            </a:r>
            <a:r>
              <a:rPr lang="en-US" altLang="zh-CN" sz="2800" dirty="0">
                <a:solidFill>
                  <a:srgbClr val="0000CC"/>
                </a:solidFill>
                <a:latin typeface="黑体" panose="02010609060101010101" pitchFamily="49" charset="-122"/>
                <a:ea typeface="黑体" panose="02010609060101010101" pitchFamily="49" charset="-122"/>
              </a:rPr>
              <a:t>5</a:t>
            </a:r>
            <a:r>
              <a:rPr lang="zh-CN" altLang="en-US" sz="2800" dirty="0">
                <a:solidFill>
                  <a:srgbClr val="0000CC"/>
                </a:solidFill>
                <a:latin typeface="黑体" panose="02010609060101010101" pitchFamily="49" charset="-122"/>
                <a:ea typeface="黑体" panose="02010609060101010101" pitchFamily="49" charset="-122"/>
              </a:rPr>
              <a:t>万元以上固定资产及设备。</a:t>
            </a:r>
            <a:br>
              <a:rPr lang="zh-CN" altLang="en-US" sz="2800" dirty="0">
                <a:solidFill>
                  <a:srgbClr val="0000CC"/>
                </a:solidFill>
                <a:latin typeface="黑体" panose="02010609060101010101" pitchFamily="49" charset="-122"/>
                <a:ea typeface="黑体" panose="02010609060101010101" pitchFamily="49" charset="-122"/>
              </a:rPr>
            </a:br>
            <a:endParaRPr lang="zh-CN" altLang="en-US" sz="2800"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55566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E0437CFD-7104-4ABE-AF74-CE1FE7CF8020}"/>
              </a:ext>
            </a:extLst>
          </p:cNvPr>
          <p:cNvSpPr>
            <a:spLocks noChangeArrowheads="1"/>
          </p:cNvSpPr>
          <p:nvPr/>
        </p:nvSpPr>
        <p:spPr bwMode="auto">
          <a:xfrm>
            <a:off x="228600" y="5334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800">
                <a:solidFill>
                  <a:srgbClr val="FF0000"/>
                </a:solidFill>
                <a:latin typeface="黑体" panose="02010609060101010101" pitchFamily="49" charset="-122"/>
                <a:ea typeface="黑体" panose="02010609060101010101" pitchFamily="49" charset="-122"/>
              </a:rPr>
              <a:t>十一、申报学科</a:t>
            </a:r>
          </a:p>
        </p:txBody>
      </p:sp>
      <p:sp>
        <p:nvSpPr>
          <p:cNvPr id="252931" name="Rectangle 3">
            <a:extLst>
              <a:ext uri="{FF2B5EF4-FFF2-40B4-BE49-F238E27FC236}">
                <a16:creationId xmlns:a16="http://schemas.microsoft.com/office/drawing/2014/main" id="{7E0202A8-8C77-4512-B5D6-34B519DF24EE}"/>
              </a:ext>
            </a:extLst>
          </p:cNvPr>
          <p:cNvSpPr>
            <a:spLocks noChangeArrowheads="1"/>
          </p:cNvSpPr>
          <p:nvPr/>
        </p:nvSpPr>
        <p:spPr bwMode="auto">
          <a:xfrm>
            <a:off x="381000" y="1276054"/>
            <a:ext cx="8458200"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5000"/>
              </a:lnSpc>
              <a:spcBef>
                <a:spcPct val="3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申报的方向和学部很重要，在竞争不很激烈的领域申请。</a:t>
            </a:r>
          </a:p>
          <a:p>
            <a:pPr algn="just">
              <a:lnSpc>
                <a:spcPct val="125000"/>
              </a:lnSpc>
              <a:spcBef>
                <a:spcPct val="3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仔细研读基金申报指南，洞悉各专业领域倾斜性项目和优先资助方向。</a:t>
            </a:r>
          </a:p>
          <a:p>
            <a:pPr algn="just">
              <a:lnSpc>
                <a:spcPct val="125000"/>
              </a:lnSpc>
              <a:spcBef>
                <a:spcPct val="3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根据经验和历年中标情况选择对口的合适的申报学科，本单位内不要重复。第一次申报不中的标书要根据评审意见认真修改，最好是换一个申报学科</a:t>
            </a:r>
          </a:p>
          <a:p>
            <a:pPr algn="just">
              <a:lnSpc>
                <a:spcPct val="125000"/>
              </a:lnSpc>
              <a:spcBef>
                <a:spcPct val="3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仔细分析</a:t>
            </a:r>
            <a:r>
              <a:rPr lang="en-US" altLang="zh-CN" sz="2400" dirty="0">
                <a:solidFill>
                  <a:srgbClr val="0000CC"/>
                </a:solidFill>
                <a:latin typeface="黑体" panose="02010609060101010101" pitchFamily="49" charset="-122"/>
                <a:ea typeface="黑体" panose="02010609060101010101" pitchFamily="49" charset="-122"/>
              </a:rPr>
              <a:t>NSFC</a:t>
            </a:r>
            <a:r>
              <a:rPr lang="zh-CN" altLang="en-US" sz="2400" dirty="0">
                <a:solidFill>
                  <a:srgbClr val="0000CC"/>
                </a:solidFill>
                <a:latin typeface="黑体" panose="02010609060101010101" pitchFamily="49" charset="-122"/>
                <a:ea typeface="黑体" panose="02010609060101010101" pitchFamily="49" charset="-122"/>
              </a:rPr>
              <a:t>历年与你课题相关资助项目在各学科的分布。</a:t>
            </a:r>
          </a:p>
          <a:p>
            <a:pPr algn="just">
              <a:lnSpc>
                <a:spcPct val="125000"/>
              </a:lnSpc>
              <a:spcBef>
                <a:spcPct val="3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学科交叉鼓励，但尽可能投到你熟悉的学科。</a:t>
            </a:r>
          </a:p>
        </p:txBody>
      </p:sp>
    </p:spTree>
    <p:extLst>
      <p:ext uri="{BB962C8B-B14F-4D97-AF65-F5344CB8AC3E}">
        <p14:creationId xmlns:p14="http://schemas.microsoft.com/office/powerpoint/2010/main" val="1224160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a:extLst>
              <a:ext uri="{FF2B5EF4-FFF2-40B4-BE49-F238E27FC236}">
                <a16:creationId xmlns:a16="http://schemas.microsoft.com/office/drawing/2014/main" id="{6F591E86-9E40-4CED-A06D-E01DF7259B00}"/>
              </a:ext>
            </a:extLst>
          </p:cNvPr>
          <p:cNvSpPr>
            <a:spLocks noChangeArrowheads="1"/>
          </p:cNvSpPr>
          <p:nvPr/>
        </p:nvSpPr>
        <p:spPr bwMode="auto">
          <a:xfrm>
            <a:off x="533400" y="731838"/>
            <a:ext cx="777875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FF0000"/>
                </a:solidFill>
                <a:latin typeface="黑体" panose="02010609060101010101" pitchFamily="49" charset="-122"/>
                <a:ea typeface="黑体" panose="02010609060101010101" pitchFamily="49" charset="-122"/>
              </a:rPr>
              <a:t>十二、写作方法及规范性</a:t>
            </a:r>
          </a:p>
          <a:p>
            <a:endParaRPr lang="zh-CN" altLang="en-US" sz="2800">
              <a:solidFill>
                <a:srgbClr val="FF0000"/>
              </a:solidFill>
              <a:latin typeface="黑体" panose="02010609060101010101" pitchFamily="49" charset="-122"/>
              <a:ea typeface="黑体" panose="02010609060101010101" pitchFamily="49" charset="-122"/>
            </a:endParaRP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说理充分，要能吸引人。</a:t>
            </a: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层次清楚，上下连贯。</a:t>
            </a: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语言要流畅、通顺、易懂，</a:t>
            </a: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用词要推敲，表达要清晰准确。</a:t>
            </a: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黑体字标出重点。</a:t>
            </a:r>
          </a:p>
          <a:p>
            <a:pPr>
              <a:lnSpc>
                <a:spcPct val="120000"/>
              </a:lnSpc>
              <a:spcBef>
                <a:spcPct val="20000"/>
              </a:spcBef>
              <a:buFontTx/>
              <a:buAutoNum type="arabicPeriod"/>
            </a:pPr>
            <a:r>
              <a:rPr lang="zh-CN" altLang="en-US" sz="2400">
                <a:solidFill>
                  <a:srgbClr val="0000CC"/>
                </a:solidFill>
                <a:latin typeface="黑体" panose="02010609060101010101" pitchFamily="49" charset="-122"/>
                <a:ea typeface="黑体" panose="02010609060101010101" pitchFamily="49" charset="-122"/>
              </a:rPr>
              <a:t>参考文献：近</a:t>
            </a:r>
            <a:r>
              <a:rPr lang="en-US" altLang="zh-CN" sz="2400">
                <a:solidFill>
                  <a:srgbClr val="0000CC"/>
                </a:solidFill>
                <a:latin typeface="黑体" panose="02010609060101010101" pitchFamily="49" charset="-122"/>
                <a:ea typeface="黑体" panose="02010609060101010101" pitchFamily="49" charset="-122"/>
              </a:rPr>
              <a:t>3</a:t>
            </a:r>
            <a:r>
              <a:rPr lang="zh-CN" altLang="en-US" sz="2400">
                <a:solidFill>
                  <a:srgbClr val="0000CC"/>
                </a:solidFill>
                <a:latin typeface="黑体" panose="02010609060101010101" pitchFamily="49" charset="-122"/>
                <a:ea typeface="黑体" panose="02010609060101010101" pitchFamily="49" charset="-122"/>
              </a:rPr>
              <a:t>年的文献不少于</a:t>
            </a:r>
            <a:r>
              <a:rPr lang="en-US" altLang="zh-CN" sz="2400">
                <a:solidFill>
                  <a:srgbClr val="0000CC"/>
                </a:solidFill>
                <a:latin typeface="黑体" panose="02010609060101010101" pitchFamily="49" charset="-122"/>
                <a:ea typeface="黑体" panose="02010609060101010101" pitchFamily="49" charset="-122"/>
              </a:rPr>
              <a:t>30</a:t>
            </a:r>
            <a:r>
              <a:rPr lang="zh-CN" altLang="en-US" sz="2400">
                <a:solidFill>
                  <a:srgbClr val="0000CC"/>
                </a:solidFill>
                <a:latin typeface="黑体" panose="02010609060101010101" pitchFamily="49" charset="-122"/>
                <a:ea typeface="黑体" panose="02010609060101010101" pitchFamily="49" charset="-122"/>
              </a:rPr>
              <a:t>％，其中要有适量的当年文献。</a:t>
            </a:r>
          </a:p>
        </p:txBody>
      </p:sp>
    </p:spTree>
    <p:extLst>
      <p:ext uri="{BB962C8B-B14F-4D97-AF65-F5344CB8AC3E}">
        <p14:creationId xmlns:p14="http://schemas.microsoft.com/office/powerpoint/2010/main" val="220087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8E1DF8B7-2E19-48F8-8E2F-824B570ECFE3}"/>
              </a:ext>
            </a:extLst>
          </p:cNvPr>
          <p:cNvSpPr>
            <a:spLocks noChangeArrowheads="1"/>
          </p:cNvSpPr>
          <p:nvPr/>
        </p:nvSpPr>
        <p:spPr bwMode="auto">
          <a:xfrm>
            <a:off x="107504" y="764704"/>
            <a:ext cx="87630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latin typeface="黑体" panose="02010609060101010101" pitchFamily="49" charset="-122"/>
                <a:ea typeface="黑体" panose="02010609060101010101" pitchFamily="49" charset="-122"/>
              </a:rPr>
              <a:t>申请注意事项：</a:t>
            </a:r>
          </a:p>
          <a:p>
            <a:pPr>
              <a:lnSpc>
                <a:spcPct val="125000"/>
              </a:lnSpc>
              <a:spcBef>
                <a:spcPct val="2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在项目选题上，注意结合我国农业生产实际问题，把握相关领域的国内外最新研究进展，结合已有的工作基础，围绕某一个关键科学问题开展深入的研究，体现项目的科学价值和创新性</a:t>
            </a:r>
            <a:r>
              <a:rPr lang="en-US" altLang="zh-CN" sz="2400" dirty="0">
                <a:solidFill>
                  <a:srgbClr val="0000CC"/>
                </a:solidFill>
                <a:latin typeface="黑体" panose="02010609060101010101" pitchFamily="49" charset="-122"/>
                <a:ea typeface="黑体" panose="02010609060101010101" pitchFamily="49" charset="-122"/>
              </a:rPr>
              <a:t>.</a:t>
            </a:r>
          </a:p>
          <a:p>
            <a:pPr>
              <a:lnSpc>
                <a:spcPct val="125000"/>
              </a:lnSpc>
              <a:spcBef>
                <a:spcPct val="2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在研究内容上，要避免研究内容过多或空泛的现象，强化内容之间的有机联系</a:t>
            </a:r>
            <a:r>
              <a:rPr lang="en-US" altLang="zh-CN" sz="2400" dirty="0">
                <a:solidFill>
                  <a:srgbClr val="0000CC"/>
                </a:solidFill>
                <a:latin typeface="黑体" panose="02010609060101010101" pitchFamily="49" charset="-122"/>
                <a:ea typeface="黑体" panose="02010609060101010101" pitchFamily="49" charset="-122"/>
              </a:rPr>
              <a:t>.</a:t>
            </a:r>
          </a:p>
          <a:p>
            <a:pPr>
              <a:lnSpc>
                <a:spcPct val="125000"/>
              </a:lnSpc>
              <a:spcBef>
                <a:spcPct val="2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在研究方案上，注意提出的技术路线和研究方法的科学性和可行性，注重现代生物技术与传统方法、实验室工作和田间试验的结合，提供清晰、详细和具体的研究方案</a:t>
            </a:r>
            <a:r>
              <a:rPr lang="en-US" altLang="zh-CN" sz="2400" dirty="0">
                <a:solidFill>
                  <a:srgbClr val="0000CC"/>
                </a:solidFill>
                <a:latin typeface="黑体" panose="02010609060101010101" pitchFamily="49" charset="-122"/>
                <a:ea typeface="黑体" panose="02010609060101010101" pitchFamily="49" charset="-122"/>
              </a:rPr>
              <a:t>.</a:t>
            </a:r>
          </a:p>
          <a:p>
            <a:pPr>
              <a:lnSpc>
                <a:spcPct val="125000"/>
              </a:lnSpc>
              <a:spcBef>
                <a:spcPct val="25000"/>
              </a:spcBef>
              <a:buFontTx/>
              <a:buAutoNum type="arabicPeriod"/>
            </a:pPr>
            <a:r>
              <a:rPr lang="zh-CN" altLang="en-US" sz="2400" dirty="0">
                <a:solidFill>
                  <a:srgbClr val="0000CC"/>
                </a:solidFill>
                <a:latin typeface="黑体" panose="02010609060101010101" pitchFamily="49" charset="-122"/>
                <a:ea typeface="黑体" panose="02010609060101010101" pitchFamily="49" charset="-122"/>
              </a:rPr>
              <a:t>注意研究工作的连续性和系统性，逐步形成自己的研究特色。</a:t>
            </a:r>
          </a:p>
        </p:txBody>
      </p:sp>
    </p:spTree>
    <p:extLst>
      <p:ext uri="{BB962C8B-B14F-4D97-AF65-F5344CB8AC3E}">
        <p14:creationId xmlns:p14="http://schemas.microsoft.com/office/powerpoint/2010/main" val="15137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1484784"/>
            <a:ext cx="8208912" cy="3647152"/>
          </a:xfrm>
          <a:prstGeom prst="rect">
            <a:avLst/>
          </a:prstGeom>
        </p:spPr>
        <p:txBody>
          <a:bodyPr wrap="square">
            <a:spAutoFit/>
          </a:bodyPr>
          <a:lstStyle/>
          <a:p>
            <a:pPr marL="342900" indent="-342900" algn="just" fontAlgn="t">
              <a:lnSpc>
                <a:spcPct val="150000"/>
              </a:lnSpc>
              <a:spcBef>
                <a:spcPts val="6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在站博士后研究人员。 </a:t>
            </a:r>
          </a:p>
          <a:p>
            <a:pPr marL="342900" indent="-342900" algn="just" fontAlgn="t">
              <a:lnSpc>
                <a:spcPct val="150000"/>
              </a:lnSpc>
              <a:spcBef>
                <a:spcPts val="6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具备良好的思想品德、较高的学术水平和较强的科研能力。 </a:t>
            </a:r>
          </a:p>
          <a:p>
            <a:pPr marL="342900" indent="-342900" algn="just" fontAlgn="t">
              <a:lnSpc>
                <a:spcPct val="150000"/>
              </a:lnSpc>
              <a:spcBef>
                <a:spcPts val="6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项目应具有</a:t>
            </a:r>
            <a:r>
              <a:rPr lang="zh-CN" altLang="en-US" sz="2400" dirty="0">
                <a:solidFill>
                  <a:srgbClr val="FF0000"/>
                </a:solidFill>
                <a:latin typeface="黑体" panose="02010609060101010101" pitchFamily="49" charset="-122"/>
                <a:ea typeface="黑体" panose="02010609060101010101" pitchFamily="49" charset="-122"/>
              </a:rPr>
              <a:t>基础性</a:t>
            </a:r>
            <a:r>
              <a:rPr lang="zh-CN" altLang="en-US" sz="2400" dirty="0">
                <a:solidFill>
                  <a:srgbClr val="0000FF"/>
                </a:solidFill>
                <a:latin typeface="黑体" panose="02010609060101010101" pitchFamily="49" charset="-122"/>
                <a:ea typeface="黑体" panose="02010609060101010101" pitchFamily="49" charset="-122"/>
              </a:rPr>
              <a:t>、原创性和前瞻性，具有重要科学意义和应用价值，且为本人承担。  </a:t>
            </a:r>
          </a:p>
          <a:p>
            <a:pPr marL="342900" indent="-342900" algn="just" fontAlgn="t">
              <a:lnSpc>
                <a:spcPct val="150000"/>
              </a:lnSpc>
              <a:spcBef>
                <a:spcPts val="600"/>
              </a:spcBef>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在站博士后进站</a:t>
            </a:r>
            <a:r>
              <a:rPr lang="zh-CN" altLang="en-US" sz="2400" dirty="0">
                <a:solidFill>
                  <a:srgbClr val="FF0000"/>
                </a:solidFill>
                <a:latin typeface="黑体" panose="02010609060101010101" pitchFamily="49" charset="-122"/>
                <a:ea typeface="黑体" panose="02010609060101010101" pitchFamily="49" charset="-122"/>
              </a:rPr>
              <a:t>一年半以内</a:t>
            </a:r>
            <a:r>
              <a:rPr lang="zh-CN" altLang="en-US" sz="2400" dirty="0">
                <a:solidFill>
                  <a:srgbClr val="0000FF"/>
                </a:solidFill>
                <a:latin typeface="黑体" panose="02010609060101010101" pitchFamily="49" charset="-122"/>
                <a:ea typeface="黑体" panose="02010609060101010101" pitchFamily="49" charset="-122"/>
              </a:rPr>
              <a:t>可多次申请，每站只能获得</a:t>
            </a:r>
            <a:r>
              <a:rPr lang="zh-CN" altLang="en-US" sz="2400" dirty="0">
                <a:solidFill>
                  <a:srgbClr val="FF0000"/>
                </a:solidFill>
                <a:latin typeface="黑体" panose="02010609060101010101" pitchFamily="49" charset="-122"/>
                <a:ea typeface="黑体" panose="02010609060101010101" pitchFamily="49" charset="-122"/>
              </a:rPr>
              <a:t>一次</a:t>
            </a:r>
            <a:r>
              <a:rPr lang="zh-CN" altLang="en-US" sz="2400" dirty="0">
                <a:solidFill>
                  <a:srgbClr val="0000FF"/>
                </a:solidFill>
                <a:latin typeface="黑体" panose="02010609060101010101" pitchFamily="49" charset="-122"/>
                <a:ea typeface="黑体" panose="02010609060101010101" pitchFamily="49" charset="-122"/>
              </a:rPr>
              <a:t>面上资助。</a:t>
            </a:r>
            <a:endParaRPr lang="en-US" altLang="zh-CN" sz="2400" dirty="0">
              <a:solidFill>
                <a:srgbClr val="0000FF"/>
              </a:solidFill>
              <a:latin typeface="黑体" panose="02010609060101010101" pitchFamily="49" charset="-122"/>
              <a:ea typeface="黑体" panose="02010609060101010101" pitchFamily="49" charset="-122"/>
            </a:endParaRPr>
          </a:p>
        </p:txBody>
      </p:sp>
      <p:sp>
        <p:nvSpPr>
          <p:cNvPr id="6" name="矩形 5"/>
          <p:cNvSpPr/>
          <p:nvPr/>
        </p:nvSpPr>
        <p:spPr>
          <a:xfrm>
            <a:off x="1979712" y="692696"/>
            <a:ext cx="554029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博士后基金面上项目申请条件</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939644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415C4F20-B9D0-42D2-91B1-224C3EFB8CB2}"/>
              </a:ext>
            </a:extLst>
          </p:cNvPr>
          <p:cNvSpPr>
            <a:spLocks noChangeArrowheads="1"/>
          </p:cNvSpPr>
          <p:nvPr/>
        </p:nvSpPr>
        <p:spPr bwMode="auto">
          <a:xfrm>
            <a:off x="304800" y="608013"/>
            <a:ext cx="84582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pPr>
            <a:r>
              <a:rPr lang="en-US" altLang="zh-CN" sz="2200" dirty="0">
                <a:solidFill>
                  <a:srgbClr val="0000CC"/>
                </a:solidFill>
                <a:latin typeface="黑体" panose="02010609060101010101" pitchFamily="49" charset="-122"/>
                <a:ea typeface="黑体" panose="02010609060101010101" pitchFamily="49" charset="-122"/>
              </a:rPr>
              <a:t>    </a:t>
            </a:r>
            <a:r>
              <a:rPr lang="zh-CN" altLang="en-US" sz="2200" dirty="0">
                <a:solidFill>
                  <a:srgbClr val="0000CC"/>
                </a:solidFill>
                <a:latin typeface="黑体" panose="02010609060101010101" pitchFamily="49" charset="-122"/>
                <a:ea typeface="黑体" panose="02010609060101010101" pitchFamily="49" charset="-122"/>
              </a:rPr>
              <a:t>写基金申请也好、写学术论文也好，最重要的一条，是你自己要有写的冲动：觉得这个想法、这个工作我非写出来不可！没有这个，你写的申请也好、文章也好，别人读起来，就觉得没有底气。你自己都没有底气，怎么让别人相信你能做出来！</a:t>
            </a:r>
          </a:p>
          <a:p>
            <a:pPr>
              <a:lnSpc>
                <a:spcPct val="150000"/>
              </a:lnSpc>
            </a:pPr>
            <a:r>
              <a:rPr lang="zh-CN" altLang="en-US" sz="2200" dirty="0">
                <a:solidFill>
                  <a:srgbClr val="0000CC"/>
                </a:solidFill>
                <a:latin typeface="黑体" panose="02010609060101010101" pitchFamily="49" charset="-122"/>
                <a:ea typeface="黑体" panose="02010609060101010101" pitchFamily="49" charset="-122"/>
              </a:rPr>
              <a:t>    要有底气，首要的就是对你要研究的问题有一个全面的、深入的了解</a:t>
            </a:r>
            <a:r>
              <a:rPr lang="en-US" altLang="zh-CN" sz="2200" dirty="0">
                <a:solidFill>
                  <a:srgbClr val="0000CC"/>
                </a:solidFill>
                <a:latin typeface="黑体" panose="02010609060101010101" pitchFamily="49" charset="-122"/>
                <a:ea typeface="黑体" panose="02010609060101010101" pitchFamily="49" charset="-122"/>
              </a:rPr>
              <a:t>,</a:t>
            </a:r>
            <a:r>
              <a:rPr lang="zh-CN" altLang="en-US" sz="2200" dirty="0">
                <a:solidFill>
                  <a:srgbClr val="0000CC"/>
                </a:solidFill>
                <a:latin typeface="黑体" panose="02010609060101010101" pitchFamily="49" charset="-122"/>
                <a:ea typeface="黑体" panose="02010609060101010101" pitchFamily="49" charset="-122"/>
              </a:rPr>
              <a:t>即“项目的立项依据”这一部分要写好。国内外研究的大概描述，你要研究的问题的来龙去脉，现在面临的主要问题是什么，问题的关键在哪里等等，一环扣一环，层次分明、逻辑清楚。让人读起来马上对这个领域和你要研究的问题有一个清晰的图像，让人有一种急于要看你打算怎么解决这些问题的想法。</a:t>
            </a:r>
          </a:p>
        </p:txBody>
      </p:sp>
    </p:spTree>
    <p:extLst>
      <p:ext uri="{BB962C8B-B14F-4D97-AF65-F5344CB8AC3E}">
        <p14:creationId xmlns:p14="http://schemas.microsoft.com/office/powerpoint/2010/main" val="268535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30DF634B-D23C-4A53-A8ED-1622423D62F3}"/>
              </a:ext>
            </a:extLst>
          </p:cNvPr>
          <p:cNvSpPr>
            <a:spLocks noChangeArrowheads="1"/>
          </p:cNvSpPr>
          <p:nvPr/>
        </p:nvSpPr>
        <p:spPr bwMode="auto">
          <a:xfrm>
            <a:off x="381000" y="885825"/>
            <a:ext cx="845820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spcBef>
                <a:spcPct val="30000"/>
              </a:spcBef>
            </a:pPr>
            <a:r>
              <a:rPr lang="en-US" altLang="zh-CN" sz="2200" dirty="0">
                <a:solidFill>
                  <a:srgbClr val="0000CC"/>
                </a:solidFill>
                <a:latin typeface="黑体" panose="02010609060101010101" pitchFamily="49" charset="-122"/>
                <a:ea typeface="黑体" panose="02010609060101010101" pitchFamily="49" charset="-122"/>
              </a:rPr>
              <a:t>    </a:t>
            </a:r>
            <a:r>
              <a:rPr lang="zh-CN" altLang="en-US" sz="2200" dirty="0">
                <a:solidFill>
                  <a:srgbClr val="0000CC"/>
                </a:solidFill>
                <a:latin typeface="黑体" panose="02010609060101010101" pitchFamily="49" charset="-122"/>
                <a:ea typeface="黑体" panose="02010609060101010101" pitchFamily="49" charset="-122"/>
              </a:rPr>
              <a:t>在研究内容、目标、拟解决的关键问题这部分，一方面把前面说的面临的主要问题和解决问题的关键总结一下；另一方面要强调要点，在研究内容部分、拟解决的关键问题部分列出个</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a:t>
            </a:r>
            <a:r>
              <a:rPr lang="en-US" altLang="zh-CN" sz="2200" dirty="0">
                <a:solidFill>
                  <a:srgbClr val="0000CC"/>
                </a:solidFill>
                <a:latin typeface="黑体" panose="02010609060101010101" pitchFamily="49" charset="-122"/>
                <a:ea typeface="黑体" panose="02010609060101010101" pitchFamily="49" charset="-122"/>
              </a:rPr>
              <a:t>2</a:t>
            </a:r>
            <a:r>
              <a:rPr lang="zh-CN" altLang="en-US" sz="2200" dirty="0">
                <a:solidFill>
                  <a:srgbClr val="0000CC"/>
                </a:solidFill>
                <a:latin typeface="黑体" panose="02010609060101010101" pitchFamily="49" charset="-122"/>
                <a:ea typeface="黑体" panose="02010609060101010101" pitchFamily="49" charset="-122"/>
              </a:rPr>
              <a:t>，</a:t>
            </a:r>
            <a:r>
              <a:rPr lang="en-US" altLang="zh-CN" sz="2200" dirty="0">
                <a:solidFill>
                  <a:srgbClr val="0000CC"/>
                </a:solidFill>
                <a:latin typeface="黑体" panose="02010609060101010101" pitchFamily="49" charset="-122"/>
                <a:ea typeface="黑体" panose="02010609060101010101" pitchFamily="49" charset="-122"/>
              </a:rPr>
              <a:t>3</a:t>
            </a:r>
            <a:r>
              <a:rPr lang="zh-CN" altLang="en-US" sz="2200" dirty="0">
                <a:solidFill>
                  <a:srgbClr val="0000CC"/>
                </a:solidFill>
                <a:latin typeface="黑体" panose="02010609060101010101" pitchFamily="49" charset="-122"/>
                <a:ea typeface="黑体" panose="02010609060101010101" pitchFamily="49" charset="-122"/>
              </a:rPr>
              <a:t>来，让人一目了然。并且简要说明你打算怎么解决这些问题。</a:t>
            </a:r>
          </a:p>
          <a:p>
            <a:pPr algn="just">
              <a:lnSpc>
                <a:spcPct val="120000"/>
              </a:lnSpc>
              <a:spcBef>
                <a:spcPct val="30000"/>
              </a:spcBef>
            </a:pPr>
            <a:r>
              <a:rPr lang="zh-CN" altLang="en-US" sz="2200" dirty="0">
                <a:solidFill>
                  <a:srgbClr val="0000CC"/>
                </a:solidFill>
                <a:latin typeface="黑体" panose="02010609060101010101" pitchFamily="49" charset="-122"/>
                <a:ea typeface="黑体" panose="02010609060101010101" pitchFamily="49" charset="-122"/>
              </a:rPr>
              <a:t>    所以关键在于：</a:t>
            </a:r>
            <a:r>
              <a:rPr lang="en-US" altLang="zh-CN" sz="2200" dirty="0">
                <a:solidFill>
                  <a:srgbClr val="0000CC"/>
                </a:solidFill>
                <a:latin typeface="黑体" panose="02010609060101010101" pitchFamily="49" charset="-122"/>
                <a:ea typeface="黑体" panose="02010609060101010101" pitchFamily="49" charset="-122"/>
              </a:rPr>
              <a:t>1</a:t>
            </a:r>
            <a:r>
              <a:rPr lang="zh-CN" altLang="en-US" sz="2200" dirty="0">
                <a:solidFill>
                  <a:srgbClr val="0000CC"/>
                </a:solidFill>
                <a:latin typeface="黑体" panose="02010609060101010101" pitchFamily="49" charset="-122"/>
                <a:ea typeface="黑体" panose="02010609060101010101" pitchFamily="49" charset="-122"/>
              </a:rPr>
              <a:t>）明白面临的主要问题是什么，问题的关键在哪里；</a:t>
            </a:r>
            <a:r>
              <a:rPr lang="en-US" altLang="zh-CN" sz="2200" dirty="0">
                <a:solidFill>
                  <a:srgbClr val="0000CC"/>
                </a:solidFill>
                <a:latin typeface="黑体" panose="02010609060101010101" pitchFamily="49" charset="-122"/>
                <a:ea typeface="黑体" panose="02010609060101010101" pitchFamily="49" charset="-122"/>
              </a:rPr>
              <a:t>2</a:t>
            </a:r>
            <a:r>
              <a:rPr lang="zh-CN" altLang="en-US" sz="2200" dirty="0">
                <a:solidFill>
                  <a:srgbClr val="0000CC"/>
                </a:solidFill>
                <a:latin typeface="黑体" panose="02010609060101010101" pitchFamily="49" charset="-122"/>
                <a:ea typeface="黑体" panose="02010609060101010101" pitchFamily="49" charset="-122"/>
              </a:rPr>
              <a:t>）你有解决问题的方法。这就是底气！有了这两条，并且写得条理清楚，其它都是细节了。</a:t>
            </a:r>
          </a:p>
          <a:p>
            <a:pPr algn="just">
              <a:lnSpc>
                <a:spcPct val="120000"/>
              </a:lnSpc>
              <a:spcBef>
                <a:spcPct val="30000"/>
              </a:spcBef>
            </a:pPr>
            <a:r>
              <a:rPr lang="zh-CN" altLang="en-US" sz="2200" dirty="0">
                <a:solidFill>
                  <a:srgbClr val="0000CC"/>
                </a:solidFill>
                <a:latin typeface="黑体" panose="02010609060101010101" pitchFamily="49" charset="-122"/>
                <a:ea typeface="黑体" panose="02010609060101010101" pitchFamily="49" charset="-122"/>
              </a:rPr>
              <a:t>    要明白面临的主要问题是什么、问题的关键在哪里，需要对要研究的领域有一个全面深入的了解。读文献自己慢慢体会。而找到解决问题的方案，则需要深入研究和思考，科学问题急不得，觉得考虑成熟了，有了要写的冲动，才去写，才能写出好的申请。</a:t>
            </a:r>
          </a:p>
        </p:txBody>
      </p:sp>
    </p:spTree>
    <p:extLst>
      <p:ext uri="{BB962C8B-B14F-4D97-AF65-F5344CB8AC3E}">
        <p14:creationId xmlns:p14="http://schemas.microsoft.com/office/powerpoint/2010/main" val="868281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7B3B0CEC-57F6-4211-A3A2-CFCD696A1117}"/>
              </a:ext>
            </a:extLst>
          </p:cNvPr>
          <p:cNvSpPr>
            <a:spLocks noGrp="1" noChangeArrowheads="1"/>
          </p:cNvSpPr>
          <p:nvPr>
            <p:ph type="title"/>
          </p:nvPr>
        </p:nvSpPr>
        <p:spPr>
          <a:xfrm>
            <a:off x="1447800" y="980728"/>
            <a:ext cx="4953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4000" b="1" dirty="0">
                <a:solidFill>
                  <a:srgbClr val="FF0000"/>
                </a:solidFill>
                <a:ea typeface="黑体" panose="02010609060101010101" pitchFamily="49" charset="-122"/>
              </a:rPr>
              <a:t>报告提纲</a:t>
            </a:r>
          </a:p>
        </p:txBody>
      </p:sp>
      <p:sp>
        <p:nvSpPr>
          <p:cNvPr id="293891" name="Rectangle 3">
            <a:extLst>
              <a:ext uri="{FF2B5EF4-FFF2-40B4-BE49-F238E27FC236}">
                <a16:creationId xmlns:a16="http://schemas.microsoft.com/office/drawing/2014/main" id="{64A2B685-6BFC-4335-8DB8-246A5D578B64}"/>
              </a:ext>
            </a:extLst>
          </p:cNvPr>
          <p:cNvSpPr>
            <a:spLocks noGrp="1" noChangeArrowheads="1"/>
          </p:cNvSpPr>
          <p:nvPr>
            <p:ph type="body" idx="1"/>
          </p:nvPr>
        </p:nvSpPr>
        <p:spPr>
          <a:xfrm>
            <a:off x="1828800" y="2678113"/>
            <a:ext cx="4572000" cy="2427287"/>
          </a:xfrm>
        </p:spPr>
        <p:txBody>
          <a:bodyPr/>
          <a:lstStyle/>
          <a:p>
            <a:pPr>
              <a:lnSpc>
                <a:spcPct val="120000"/>
              </a:lnSpc>
            </a:pPr>
            <a:r>
              <a:rPr lang="en-US" altLang="zh-CN" sz="2800" b="1">
                <a:latin typeface="Times New Roman" panose="02020603050405020304" pitchFamily="18" charset="0"/>
                <a:ea typeface="黑体" panose="02010609060101010101" pitchFamily="49" charset="-122"/>
              </a:rPr>
              <a:t>NSFC</a:t>
            </a:r>
          </a:p>
          <a:p>
            <a:pPr>
              <a:lnSpc>
                <a:spcPct val="120000"/>
              </a:lnSpc>
            </a:pPr>
            <a:r>
              <a:rPr lang="zh-CN" altLang="en-US" sz="2800" b="1">
                <a:latin typeface="Times New Roman" panose="02020603050405020304" pitchFamily="18" charset="0"/>
                <a:ea typeface="黑体" panose="02010609060101010101" pitchFamily="49" charset="-122"/>
              </a:rPr>
              <a:t>基金申请的注意事项</a:t>
            </a:r>
          </a:p>
          <a:p>
            <a:pPr>
              <a:lnSpc>
                <a:spcPct val="120000"/>
              </a:lnSpc>
            </a:pPr>
            <a:r>
              <a:rPr lang="zh-CN" altLang="en-US" sz="2800" b="1">
                <a:solidFill>
                  <a:srgbClr val="FF0000"/>
                </a:solidFill>
                <a:latin typeface="Times New Roman" panose="02020603050405020304" pitchFamily="18" charset="0"/>
                <a:ea typeface="黑体" panose="02010609060101010101" pitchFamily="49" charset="-122"/>
              </a:rPr>
              <a:t>填写申请</a:t>
            </a:r>
          </a:p>
          <a:p>
            <a:pPr>
              <a:lnSpc>
                <a:spcPct val="120000"/>
              </a:lnSpc>
            </a:pPr>
            <a:r>
              <a:rPr lang="zh-CN" altLang="en-US" sz="2800" b="1">
                <a:latin typeface="Times New Roman" panose="02020603050405020304" pitchFamily="18" charset="0"/>
                <a:ea typeface="黑体" panose="02010609060101010101" pitchFamily="49" charset="-122"/>
              </a:rPr>
              <a:t>项目评议</a:t>
            </a:r>
          </a:p>
        </p:txBody>
      </p:sp>
    </p:spTree>
    <p:extLst>
      <p:ext uri="{BB962C8B-B14F-4D97-AF65-F5344CB8AC3E}">
        <p14:creationId xmlns:p14="http://schemas.microsoft.com/office/powerpoint/2010/main" val="1877251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A2BE7390-23EB-4110-864D-A6C2DF0EA15E}"/>
              </a:ext>
            </a:extLst>
          </p:cNvPr>
          <p:cNvSpPr>
            <a:spLocks noGrp="1" noChangeArrowheads="1"/>
          </p:cNvSpPr>
          <p:nvPr>
            <p:ph type="title"/>
          </p:nvPr>
        </p:nvSpPr>
        <p:spPr>
          <a:xfrm>
            <a:off x="304800" y="9144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3600" b="1" dirty="0">
                <a:solidFill>
                  <a:srgbClr val="FF0000"/>
                </a:solidFill>
                <a:ea typeface="黑体" panose="02010609060101010101" pitchFamily="49" charset="-122"/>
              </a:rPr>
              <a:t>选 题</a:t>
            </a:r>
          </a:p>
        </p:txBody>
      </p:sp>
      <p:sp>
        <p:nvSpPr>
          <p:cNvPr id="173060" name="Text Box 4">
            <a:extLst>
              <a:ext uri="{FF2B5EF4-FFF2-40B4-BE49-F238E27FC236}">
                <a16:creationId xmlns:a16="http://schemas.microsoft.com/office/drawing/2014/main" id="{C0917C09-77CB-4451-BDFA-F695E5993946}"/>
              </a:ext>
            </a:extLst>
          </p:cNvPr>
          <p:cNvSpPr txBox="1">
            <a:spLocks noChangeArrowheads="1"/>
          </p:cNvSpPr>
          <p:nvPr/>
        </p:nvSpPr>
        <p:spPr bwMode="auto">
          <a:xfrm>
            <a:off x="1905000" y="228600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0000FF"/>
                </a:solidFill>
                <a:latin typeface="Times New Roman" panose="02020603050405020304" pitchFamily="18" charset="0"/>
                <a:ea typeface="黑体" panose="02010609060101010101" pitchFamily="49" charset="-122"/>
              </a:rPr>
              <a:t>题目要具体明确，避免过宽，过大</a:t>
            </a:r>
          </a:p>
          <a:p>
            <a:pPr>
              <a:spcBef>
                <a:spcPct val="50000"/>
              </a:spcBef>
              <a:buFontTx/>
              <a:buChar char="•"/>
            </a:pPr>
            <a:endParaRPr lang="zh-CN" altLang="en-US" sz="2400" b="1" dirty="0">
              <a:solidFill>
                <a:srgbClr val="0000FF"/>
              </a:solidFill>
              <a:latin typeface="Times New Roman" panose="02020603050405020304" pitchFamily="18" charset="0"/>
              <a:ea typeface="黑体" panose="02010609060101010101" pitchFamily="49" charset="-122"/>
            </a:endParaRPr>
          </a:p>
          <a:p>
            <a:pPr>
              <a:spcBef>
                <a:spcPct val="50000"/>
              </a:spcBef>
            </a:pPr>
            <a:r>
              <a:rPr lang="zh-CN" altLang="en-US" sz="2400" dirty="0">
                <a:solidFill>
                  <a:srgbClr val="0000FF"/>
                </a:solidFill>
                <a:latin typeface="Times New Roman" panose="02020603050405020304" pitchFamily="18" charset="0"/>
                <a:ea typeface="黑体" panose="02010609060101010101" pitchFamily="49" charset="-122"/>
              </a:rPr>
              <a:t>    </a:t>
            </a:r>
          </a:p>
        </p:txBody>
      </p:sp>
    </p:spTree>
    <p:extLst>
      <p:ext uri="{BB962C8B-B14F-4D97-AF65-F5344CB8AC3E}">
        <p14:creationId xmlns:p14="http://schemas.microsoft.com/office/powerpoint/2010/main" val="243428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a:extLst>
              <a:ext uri="{FF2B5EF4-FFF2-40B4-BE49-F238E27FC236}">
                <a16:creationId xmlns:a16="http://schemas.microsoft.com/office/drawing/2014/main" id="{118018F1-DA10-4F9D-BABC-CC81ADB2120B}"/>
              </a:ext>
            </a:extLst>
          </p:cNvPr>
          <p:cNvSpPr>
            <a:spLocks noChangeArrowheads="1"/>
          </p:cNvSpPr>
          <p:nvPr/>
        </p:nvSpPr>
        <p:spPr bwMode="auto">
          <a:xfrm>
            <a:off x="381000" y="863600"/>
            <a:ext cx="861060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15000"/>
              </a:lnSpc>
              <a:spcBef>
                <a:spcPct val="35000"/>
              </a:spcBef>
              <a:buFont typeface="Wingdings" panose="05000000000000000000" pitchFamily="2" charset="2"/>
              <a:buNone/>
            </a:pPr>
            <a:r>
              <a:rPr lang="zh-CN" altLang="en-US" sz="2400" dirty="0">
                <a:solidFill>
                  <a:srgbClr val="FF0000"/>
                </a:solidFill>
                <a:latin typeface="黑体" panose="02010609060101010101" pitchFamily="49" charset="-122"/>
                <a:ea typeface="黑体" panose="02010609060101010101" pitchFamily="49" charset="-122"/>
              </a:rPr>
              <a:t>摘要写作</a:t>
            </a:r>
          </a:p>
          <a:p>
            <a:pPr>
              <a:lnSpc>
                <a:spcPct val="115000"/>
              </a:lnSpc>
              <a:spcBef>
                <a:spcPct val="35000"/>
              </a:spcBef>
              <a:buFont typeface="Wingdings" panose="05000000000000000000" pitchFamily="2" charset="2"/>
              <a:buChar char="p"/>
            </a:pPr>
            <a:r>
              <a:rPr lang="zh-CN" altLang="en-US" sz="2200" dirty="0">
                <a:solidFill>
                  <a:srgbClr val="0000CC"/>
                </a:solidFill>
                <a:latin typeface="黑体" panose="02010609060101010101" pitchFamily="49" charset="-122"/>
                <a:ea typeface="黑体" panose="02010609060101010101" pitchFamily="49" charset="-122"/>
              </a:rPr>
              <a:t>摘要可能是标书最后写的部分了，但却是评委最先看的部分，很多标书在这一关就倒下了。</a:t>
            </a:r>
          </a:p>
          <a:p>
            <a:pPr>
              <a:lnSpc>
                <a:spcPct val="115000"/>
              </a:lnSpc>
              <a:spcBef>
                <a:spcPct val="35000"/>
              </a:spcBef>
              <a:buFont typeface="Wingdings" panose="05000000000000000000" pitchFamily="2" charset="2"/>
              <a:buChar char="p"/>
            </a:pPr>
            <a:r>
              <a:rPr lang="zh-CN" altLang="en-US" sz="2200" dirty="0">
                <a:solidFill>
                  <a:srgbClr val="0000CC"/>
                </a:solidFill>
                <a:latin typeface="黑体" panose="02010609060101010101" pitchFamily="49" charset="-122"/>
                <a:ea typeface="黑体" panose="02010609060101010101" pitchFamily="49" charset="-122"/>
              </a:rPr>
              <a:t>摘要字数少，但最忌讳写的平淡无奇。要激起评委浓厚的兴趣。</a:t>
            </a:r>
          </a:p>
          <a:p>
            <a:pPr>
              <a:lnSpc>
                <a:spcPct val="115000"/>
              </a:lnSpc>
              <a:spcBef>
                <a:spcPct val="35000"/>
              </a:spcBef>
              <a:buFont typeface="Wingdings" panose="05000000000000000000" pitchFamily="2" charset="2"/>
              <a:buChar char="p"/>
            </a:pPr>
            <a:r>
              <a:rPr lang="zh-CN" altLang="en-US" sz="2200" dirty="0">
                <a:solidFill>
                  <a:srgbClr val="0000CC"/>
                </a:solidFill>
                <a:latin typeface="黑体" panose="02010609060101010101" pitchFamily="49" charset="-122"/>
                <a:ea typeface="黑体" panose="02010609060101010101" pitchFamily="49" charset="-122"/>
              </a:rPr>
              <a:t>摘要一定要语气坚定，旗帜鲜明。</a:t>
            </a:r>
            <a:br>
              <a:rPr lang="zh-CN" altLang="en-US" sz="2200" dirty="0">
                <a:solidFill>
                  <a:srgbClr val="0000CC"/>
                </a:solidFill>
                <a:latin typeface="黑体" panose="02010609060101010101" pitchFamily="49" charset="-122"/>
                <a:ea typeface="黑体" panose="02010609060101010101" pitchFamily="49" charset="-122"/>
              </a:rPr>
            </a:br>
            <a:r>
              <a:rPr lang="zh-CN" altLang="en-US" sz="2200" dirty="0">
                <a:solidFill>
                  <a:srgbClr val="0000CC"/>
                </a:solidFill>
                <a:latin typeface="黑体" panose="02010609060101010101" pitchFamily="49" charset="-122"/>
                <a:ea typeface="黑体" panose="02010609060101010101" pitchFamily="49" charset="-122"/>
              </a:rPr>
              <a:t>摘要字数有限，资源宝贵，惜字如金，因此要特别注意重点突出，讲明现状、课题意义、课题构想和预期结果。</a:t>
            </a:r>
          </a:p>
          <a:p>
            <a:pPr>
              <a:lnSpc>
                <a:spcPct val="115000"/>
              </a:lnSpc>
              <a:spcBef>
                <a:spcPct val="35000"/>
              </a:spcBef>
              <a:buFont typeface="Wingdings" panose="05000000000000000000" pitchFamily="2" charset="2"/>
              <a:buChar char="p"/>
            </a:pPr>
            <a:r>
              <a:rPr lang="zh-CN" altLang="en-US" sz="2200" dirty="0">
                <a:solidFill>
                  <a:srgbClr val="0000CC"/>
                </a:solidFill>
                <a:latin typeface="黑体" panose="02010609060101010101" pitchFamily="49" charset="-122"/>
                <a:ea typeface="黑体" panose="02010609060101010101" pitchFamily="49" charset="-122"/>
              </a:rPr>
              <a:t>防止</a:t>
            </a:r>
            <a:r>
              <a:rPr lang="zh-CN" altLang="en-US" sz="2200" dirty="0">
                <a:solidFill>
                  <a:srgbClr val="0000CC"/>
                </a:solidFill>
                <a:ea typeface="黑体" panose="02010609060101010101" pitchFamily="49" charset="-122"/>
              </a:rPr>
              <a:t>“</a:t>
            </a:r>
            <a:r>
              <a:rPr lang="zh-CN" altLang="en-US" sz="2200" dirty="0">
                <a:solidFill>
                  <a:srgbClr val="0000CC"/>
                </a:solidFill>
                <a:latin typeface="黑体" panose="02010609060101010101" pitchFamily="49" charset="-122"/>
                <a:ea typeface="黑体" panose="02010609060101010101" pitchFamily="49" charset="-122"/>
              </a:rPr>
              <a:t>头重脚轻</a:t>
            </a:r>
            <a:r>
              <a:rPr lang="zh-CN" altLang="en-US" sz="2200" dirty="0">
                <a:solidFill>
                  <a:srgbClr val="0000CC"/>
                </a:solidFill>
                <a:ea typeface="黑体" panose="02010609060101010101" pitchFamily="49" charset="-122"/>
              </a:rPr>
              <a:t>”</a:t>
            </a:r>
            <a:r>
              <a:rPr lang="zh-CN" altLang="en-US" sz="2200" dirty="0">
                <a:solidFill>
                  <a:srgbClr val="0000CC"/>
                </a:solidFill>
                <a:latin typeface="黑体" panose="02010609060101010101" pitchFamily="49" charset="-122"/>
                <a:ea typeface="黑体" panose="02010609060101010101" pitchFamily="49" charset="-122"/>
              </a:rPr>
              <a:t>，削减一般性细节描述，多用概括性语句，讲明现状、课题意义、课题构想和预期结果部分要相互平衡。</a:t>
            </a:r>
            <a:br>
              <a:rPr lang="zh-CN" altLang="en-US" sz="2200" dirty="0">
                <a:solidFill>
                  <a:srgbClr val="0000CC"/>
                </a:solidFill>
                <a:latin typeface="黑体" panose="02010609060101010101" pitchFamily="49" charset="-122"/>
                <a:ea typeface="黑体" panose="02010609060101010101" pitchFamily="49" charset="-122"/>
              </a:rPr>
            </a:br>
            <a:br>
              <a:rPr lang="zh-CN" altLang="en-US" sz="2200" dirty="0">
                <a:solidFill>
                  <a:srgbClr val="0000CC"/>
                </a:solidFill>
              </a:rPr>
            </a:br>
            <a:endParaRPr lang="zh-CN" altLang="en-US" sz="2200" dirty="0">
              <a:solidFill>
                <a:srgbClr val="0000CC"/>
              </a:solidFill>
            </a:endParaRPr>
          </a:p>
        </p:txBody>
      </p:sp>
    </p:spTree>
    <p:extLst>
      <p:ext uri="{BB962C8B-B14F-4D97-AF65-F5344CB8AC3E}">
        <p14:creationId xmlns:p14="http://schemas.microsoft.com/office/powerpoint/2010/main" val="3999987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41" name="Picture 5">
            <a:extLst>
              <a:ext uri="{FF2B5EF4-FFF2-40B4-BE49-F238E27FC236}">
                <a16:creationId xmlns:a16="http://schemas.microsoft.com/office/drawing/2014/main" id="{4C3B2584-AB95-479F-ADC5-BF496FF90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8991600" cy="4438650"/>
          </a:xfrm>
          <a:prstGeom prst="rect">
            <a:avLst/>
          </a:prstGeom>
          <a:noFill/>
          <a:extLst>
            <a:ext uri="{909E8E84-426E-40DD-AFC4-6F175D3DCCD1}">
              <a14:hiddenFill xmlns:a14="http://schemas.microsoft.com/office/drawing/2010/main">
                <a:solidFill>
                  <a:srgbClr val="FFFFFF"/>
                </a:solidFill>
              </a14:hiddenFill>
            </a:ext>
          </a:extLst>
        </p:spPr>
      </p:pic>
      <p:sp>
        <p:nvSpPr>
          <p:cNvPr id="295942" name="AutoShape 6">
            <a:extLst>
              <a:ext uri="{FF2B5EF4-FFF2-40B4-BE49-F238E27FC236}">
                <a16:creationId xmlns:a16="http://schemas.microsoft.com/office/drawing/2014/main" id="{28934963-1473-470D-BCE2-0573A9210983}"/>
              </a:ext>
            </a:extLst>
          </p:cNvPr>
          <p:cNvSpPr>
            <a:spLocks noChangeArrowheads="1"/>
          </p:cNvSpPr>
          <p:nvPr/>
        </p:nvSpPr>
        <p:spPr bwMode="auto">
          <a:xfrm>
            <a:off x="5791200" y="6172200"/>
            <a:ext cx="1219200" cy="381000"/>
          </a:xfrm>
          <a:prstGeom prst="wedgeRoundRectCallout">
            <a:avLst>
              <a:gd name="adj1" fmla="val 29949"/>
              <a:gd name="adj2" fmla="val -48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00">
                <a:solidFill>
                  <a:srgbClr val="000066"/>
                </a:solidFill>
                <a:ea typeface="黑体" panose="02010609060101010101" pitchFamily="49" charset="-122"/>
              </a:rPr>
              <a:t>科学意义</a:t>
            </a:r>
          </a:p>
        </p:txBody>
      </p:sp>
      <p:sp>
        <p:nvSpPr>
          <p:cNvPr id="295943" name="AutoShape 7">
            <a:extLst>
              <a:ext uri="{FF2B5EF4-FFF2-40B4-BE49-F238E27FC236}">
                <a16:creationId xmlns:a16="http://schemas.microsoft.com/office/drawing/2014/main" id="{AF478006-DE68-44E1-A085-08BA338C57AC}"/>
              </a:ext>
            </a:extLst>
          </p:cNvPr>
          <p:cNvSpPr>
            <a:spLocks noChangeArrowheads="1"/>
          </p:cNvSpPr>
          <p:nvPr/>
        </p:nvSpPr>
        <p:spPr bwMode="auto">
          <a:xfrm>
            <a:off x="6172200" y="685800"/>
            <a:ext cx="1219200" cy="381000"/>
          </a:xfrm>
          <a:prstGeom prst="wedgeRoundRectCallout">
            <a:avLst>
              <a:gd name="adj1" fmla="val -115106"/>
              <a:gd name="adj2" fmla="val 2212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00" b="1">
                <a:solidFill>
                  <a:srgbClr val="000066"/>
                </a:solidFill>
                <a:ea typeface="黑体" panose="02010609060101010101" pitchFamily="49" charset="-122"/>
              </a:rPr>
              <a:t>科学问题</a:t>
            </a:r>
          </a:p>
        </p:txBody>
      </p:sp>
      <p:sp>
        <p:nvSpPr>
          <p:cNvPr id="295944" name="AutoShape 8">
            <a:extLst>
              <a:ext uri="{FF2B5EF4-FFF2-40B4-BE49-F238E27FC236}">
                <a16:creationId xmlns:a16="http://schemas.microsoft.com/office/drawing/2014/main" id="{F53A4D25-06D0-4384-B832-A94C8209AA6D}"/>
              </a:ext>
            </a:extLst>
          </p:cNvPr>
          <p:cNvSpPr>
            <a:spLocks noChangeArrowheads="1"/>
          </p:cNvSpPr>
          <p:nvPr/>
        </p:nvSpPr>
        <p:spPr bwMode="auto">
          <a:xfrm>
            <a:off x="685800" y="5715000"/>
            <a:ext cx="2209800" cy="381000"/>
          </a:xfrm>
          <a:prstGeom prst="wedgeRoundRectCallout">
            <a:avLst>
              <a:gd name="adj1" fmla="val 109986"/>
              <a:gd name="adj2" fmla="val -7495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00">
                <a:solidFill>
                  <a:srgbClr val="000066"/>
                </a:solidFill>
                <a:ea typeface="黑体" panose="02010609060101010101" pitchFamily="49" charset="-122"/>
              </a:rPr>
              <a:t>研究内容与目标</a:t>
            </a:r>
          </a:p>
        </p:txBody>
      </p:sp>
      <p:sp>
        <p:nvSpPr>
          <p:cNvPr id="295945" name="Rectangle 9">
            <a:extLst>
              <a:ext uri="{FF2B5EF4-FFF2-40B4-BE49-F238E27FC236}">
                <a16:creationId xmlns:a16="http://schemas.microsoft.com/office/drawing/2014/main" id="{4C6DA8A8-F5B3-4424-A362-1AE4BD1B8FA3}"/>
              </a:ext>
            </a:extLst>
          </p:cNvPr>
          <p:cNvSpPr>
            <a:spLocks noChangeArrowheads="1"/>
          </p:cNvSpPr>
          <p:nvPr/>
        </p:nvSpPr>
        <p:spPr bwMode="auto">
          <a:xfrm>
            <a:off x="1447800" y="381000"/>
            <a:ext cx="109855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1800" b="1">
                <a:solidFill>
                  <a:srgbClr val="FFFF00"/>
                </a:solidFill>
                <a:effectLst>
                  <a:outerShdw blurRad="38100" dist="38100" dir="2700000" algn="tl">
                    <a:srgbClr val="000000"/>
                  </a:outerShdw>
                </a:effectLst>
                <a:ea typeface="黑体" panose="02010609060101010101" pitchFamily="49" charset="-122"/>
              </a:rPr>
              <a:t>具体明确</a:t>
            </a:r>
          </a:p>
        </p:txBody>
      </p:sp>
    </p:spTree>
    <p:extLst>
      <p:ext uri="{BB962C8B-B14F-4D97-AF65-F5344CB8AC3E}">
        <p14:creationId xmlns:p14="http://schemas.microsoft.com/office/powerpoint/2010/main" val="3523260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ABAFDC-3BCB-4168-83C8-A933CD1A55B1}"/>
              </a:ext>
            </a:extLst>
          </p:cNvPr>
          <p:cNvSpPr>
            <a:spLocks noGrp="1" noChangeArrowheads="1"/>
          </p:cNvSpPr>
          <p:nvPr>
            <p:ph type="title"/>
          </p:nvPr>
        </p:nvSpPr>
        <p:spPr>
          <a:xfrm>
            <a:off x="381000" y="152400"/>
            <a:ext cx="8229600" cy="792163"/>
          </a:xfrm>
        </p:spPr>
        <p:txBody>
          <a:bodyPr/>
          <a:lstStyle/>
          <a:p>
            <a:r>
              <a:rPr lang="zh-CN" altLang="en-US" sz="3600" b="1">
                <a:solidFill>
                  <a:srgbClr val="800000"/>
                </a:solidFill>
                <a:ea typeface="黑体" panose="02010609060101010101" pitchFamily="49" charset="-122"/>
              </a:rPr>
              <a:t>（二）项目主要成员</a:t>
            </a:r>
          </a:p>
        </p:txBody>
      </p:sp>
      <p:pic>
        <p:nvPicPr>
          <p:cNvPr id="14340" name="Picture 4">
            <a:extLst>
              <a:ext uri="{FF2B5EF4-FFF2-40B4-BE49-F238E27FC236}">
                <a16:creationId xmlns:a16="http://schemas.microsoft.com/office/drawing/2014/main" id="{6587AA04-EF4C-4F1D-9D3A-23A2E81FB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076325"/>
            <a:ext cx="8424862" cy="47148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8EE9E451-E6E8-40A4-9C13-A603B0FBD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33538"/>
            <a:ext cx="5257800" cy="2938462"/>
          </a:xfrm>
          <a:prstGeom prst="rect">
            <a:avLst/>
          </a:prstGeom>
          <a:noFill/>
          <a:extLst>
            <a:ext uri="{909E8E84-426E-40DD-AFC4-6F175D3DCCD1}">
              <a14:hiddenFill xmlns:a14="http://schemas.microsoft.com/office/drawing/2010/main">
                <a:solidFill>
                  <a:srgbClr val="FFFFFF"/>
                </a:solidFill>
              </a14:hiddenFill>
            </a:ext>
          </a:extLst>
        </p:spPr>
      </p:pic>
      <p:sp>
        <p:nvSpPr>
          <p:cNvPr id="14347" name="Oval 11">
            <a:extLst>
              <a:ext uri="{FF2B5EF4-FFF2-40B4-BE49-F238E27FC236}">
                <a16:creationId xmlns:a16="http://schemas.microsoft.com/office/drawing/2014/main" id="{763F55E4-DA62-456A-88F3-714731EA12AD}"/>
              </a:ext>
            </a:extLst>
          </p:cNvPr>
          <p:cNvSpPr>
            <a:spLocks noChangeArrowheads="1"/>
          </p:cNvSpPr>
          <p:nvPr/>
        </p:nvSpPr>
        <p:spPr bwMode="auto">
          <a:xfrm>
            <a:off x="2514600" y="5943600"/>
            <a:ext cx="39624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solidFill>
                  <a:srgbClr val="000066"/>
                </a:solidFill>
                <a:ea typeface="黑体" panose="02010609060101010101" pitchFamily="49" charset="-122"/>
              </a:rPr>
              <a:t>考核研究力量，团队</a:t>
            </a:r>
          </a:p>
        </p:txBody>
      </p:sp>
    </p:spTree>
    <p:extLst>
      <p:ext uri="{BB962C8B-B14F-4D97-AF65-F5344CB8AC3E}">
        <p14:creationId xmlns:p14="http://schemas.microsoft.com/office/powerpoint/2010/main" val="1171099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4" name="Picture 4">
            <a:extLst>
              <a:ext uri="{FF2B5EF4-FFF2-40B4-BE49-F238E27FC236}">
                <a16:creationId xmlns:a16="http://schemas.microsoft.com/office/drawing/2014/main" id="{B958492C-ADF9-4605-8211-EFD368046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6868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40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408BA8-69F2-48D6-957D-414F4837E08E}"/>
              </a:ext>
            </a:extLst>
          </p:cNvPr>
          <p:cNvSpPr>
            <a:spLocks noGrp="1" noChangeArrowheads="1"/>
          </p:cNvSpPr>
          <p:nvPr>
            <p:ph type="title"/>
          </p:nvPr>
        </p:nvSpPr>
        <p:spPr>
          <a:xfrm>
            <a:off x="228600" y="76200"/>
            <a:ext cx="8229600" cy="838200"/>
          </a:xfrm>
        </p:spPr>
        <p:txBody>
          <a:bodyPr/>
          <a:lstStyle/>
          <a:p>
            <a:r>
              <a:rPr lang="zh-CN" altLang="en-US" sz="3600" b="1">
                <a:solidFill>
                  <a:srgbClr val="800000"/>
                </a:solidFill>
                <a:ea typeface="黑体" panose="02010609060101010101" pitchFamily="49" charset="-122"/>
              </a:rPr>
              <a:t>（三）经费申请表</a:t>
            </a:r>
          </a:p>
        </p:txBody>
      </p:sp>
      <p:pic>
        <p:nvPicPr>
          <p:cNvPr id="15364" name="Picture 4">
            <a:extLst>
              <a:ext uri="{FF2B5EF4-FFF2-40B4-BE49-F238E27FC236}">
                <a16:creationId xmlns:a16="http://schemas.microsoft.com/office/drawing/2014/main" id="{19AC350D-0DE7-40EB-99B9-B55C279DB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7575"/>
            <a:ext cx="4495800" cy="540702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a:extLst>
              <a:ext uri="{FF2B5EF4-FFF2-40B4-BE49-F238E27FC236}">
                <a16:creationId xmlns:a16="http://schemas.microsoft.com/office/drawing/2014/main" id="{8861E949-B526-44E9-BB92-54DA5FDC4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339850"/>
            <a:ext cx="4429125" cy="2698750"/>
          </a:xfrm>
          <a:prstGeom prst="rect">
            <a:avLst/>
          </a:prstGeom>
          <a:noFill/>
          <a:extLst>
            <a:ext uri="{909E8E84-426E-40DD-AFC4-6F175D3DCCD1}">
              <a14:hiddenFill xmlns:a14="http://schemas.microsoft.com/office/drawing/2010/main">
                <a:solidFill>
                  <a:srgbClr val="FFFFFF"/>
                </a:solidFill>
              </a14:hiddenFill>
            </a:ext>
          </a:extLst>
        </p:spPr>
      </p:pic>
      <p:sp>
        <p:nvSpPr>
          <p:cNvPr id="15366" name="Oval 6">
            <a:extLst>
              <a:ext uri="{FF2B5EF4-FFF2-40B4-BE49-F238E27FC236}">
                <a16:creationId xmlns:a16="http://schemas.microsoft.com/office/drawing/2014/main" id="{D3D71533-E729-4832-913E-DF47C7862192}"/>
              </a:ext>
            </a:extLst>
          </p:cNvPr>
          <p:cNvSpPr>
            <a:spLocks noChangeArrowheads="1"/>
          </p:cNvSpPr>
          <p:nvPr/>
        </p:nvSpPr>
        <p:spPr bwMode="auto">
          <a:xfrm>
            <a:off x="5029200" y="4419600"/>
            <a:ext cx="3886200" cy="1828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0000"/>
              </a:lnSpc>
            </a:pPr>
            <a:r>
              <a:rPr lang="zh-CN" altLang="en-US" sz="1800" b="1">
                <a:solidFill>
                  <a:srgbClr val="000066"/>
                </a:solidFill>
                <a:ea typeface="黑体" panose="02010609060101010101" pitchFamily="49" charset="-122"/>
              </a:rPr>
              <a:t>拉开档次：</a:t>
            </a:r>
            <a:r>
              <a:rPr lang="en-US" altLang="zh-CN" sz="1800" b="1">
                <a:solidFill>
                  <a:srgbClr val="000066"/>
                </a:solidFill>
                <a:ea typeface="黑体" panose="02010609060101010101" pitchFamily="49" charset="-122"/>
              </a:rPr>
              <a:t>70~100</a:t>
            </a:r>
            <a:r>
              <a:rPr lang="zh-CN" altLang="en-US" sz="1800" b="1">
                <a:solidFill>
                  <a:srgbClr val="000066"/>
                </a:solidFill>
                <a:ea typeface="黑体" panose="02010609060101010101" pitchFamily="49" charset="-122"/>
              </a:rPr>
              <a:t>万</a:t>
            </a:r>
          </a:p>
          <a:p>
            <a:pPr algn="ctr">
              <a:lnSpc>
                <a:spcPct val="120000"/>
              </a:lnSpc>
            </a:pPr>
            <a:r>
              <a:rPr lang="zh-CN" altLang="en-US" sz="1800" b="1">
                <a:solidFill>
                  <a:srgbClr val="000066"/>
                </a:solidFill>
                <a:ea typeface="黑体" panose="02010609060101010101" pitchFamily="49" charset="-122"/>
              </a:rPr>
              <a:t>以适当为好，依据要充分</a:t>
            </a:r>
          </a:p>
        </p:txBody>
      </p:sp>
    </p:spTree>
    <p:extLst>
      <p:ext uri="{BB962C8B-B14F-4D97-AF65-F5344CB8AC3E}">
        <p14:creationId xmlns:p14="http://schemas.microsoft.com/office/powerpoint/2010/main" val="944961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24B6BF8-E0AC-4563-AA5C-4EA7CC0D4883}"/>
              </a:ext>
            </a:extLst>
          </p:cNvPr>
          <p:cNvSpPr>
            <a:spLocks noGrp="1" noChangeArrowheads="1"/>
          </p:cNvSpPr>
          <p:nvPr>
            <p:ph type="title"/>
          </p:nvPr>
        </p:nvSpPr>
        <p:spPr>
          <a:xfrm>
            <a:off x="304800" y="274638"/>
            <a:ext cx="8229600" cy="868362"/>
          </a:xfrm>
        </p:spPr>
        <p:txBody>
          <a:bodyPr/>
          <a:lstStyle/>
          <a:p>
            <a:r>
              <a:rPr lang="zh-CN" altLang="en-US" sz="3600" b="1">
                <a:solidFill>
                  <a:srgbClr val="FF0000"/>
                </a:solidFill>
                <a:ea typeface="黑体" panose="02010609060101010101" pitchFamily="49" charset="-122"/>
              </a:rPr>
              <a:t>（四）报告正文（面上）</a:t>
            </a:r>
          </a:p>
        </p:txBody>
      </p:sp>
      <p:sp>
        <p:nvSpPr>
          <p:cNvPr id="16387" name="Rectangle 3">
            <a:extLst>
              <a:ext uri="{FF2B5EF4-FFF2-40B4-BE49-F238E27FC236}">
                <a16:creationId xmlns:a16="http://schemas.microsoft.com/office/drawing/2014/main" id="{7BA40CC1-5B30-4555-823C-51ED0DC2A631}"/>
              </a:ext>
            </a:extLst>
          </p:cNvPr>
          <p:cNvSpPr>
            <a:spLocks noGrp="1" noChangeArrowheads="1"/>
          </p:cNvSpPr>
          <p:nvPr>
            <p:ph type="body" idx="1"/>
          </p:nvPr>
        </p:nvSpPr>
        <p:spPr>
          <a:xfrm>
            <a:off x="457200" y="1219200"/>
            <a:ext cx="8229600" cy="5334000"/>
          </a:xfrm>
        </p:spPr>
        <p:txBody>
          <a:bodyPr/>
          <a:lstStyle/>
          <a:p>
            <a:pPr marL="812800" indent="-812800">
              <a:lnSpc>
                <a:spcPct val="130000"/>
              </a:lnSpc>
              <a:buFontTx/>
              <a:buNone/>
            </a:pPr>
            <a:r>
              <a:rPr lang="en-US" altLang="zh-CN" sz="2400" b="1">
                <a:solidFill>
                  <a:srgbClr val="000066"/>
                </a:solidFill>
                <a:latin typeface="黑体" panose="02010609060101010101" pitchFamily="49" charset="-122"/>
                <a:ea typeface="黑体" panose="02010609060101010101" pitchFamily="49" charset="-122"/>
              </a:rPr>
              <a:t>        </a:t>
            </a:r>
            <a:r>
              <a:rPr lang="zh-CN" altLang="en-US" sz="2400">
                <a:solidFill>
                  <a:srgbClr val="FF0000"/>
                </a:solidFill>
                <a:latin typeface="黑体" panose="02010609060101010101" pitchFamily="49" charset="-122"/>
                <a:ea typeface="黑体" panose="02010609060101010101" pitchFamily="49" charset="-122"/>
              </a:rPr>
              <a:t>要求内容翔实、清晰，层次分明，标题突出</a:t>
            </a:r>
            <a:endParaRPr lang="zh-CN" altLang="en-US" sz="2400" b="1">
              <a:solidFill>
                <a:srgbClr val="FF0000"/>
              </a:solidFill>
              <a:latin typeface="黑体" panose="02010609060101010101" pitchFamily="49" charset="-122"/>
              <a:ea typeface="黑体" panose="02010609060101010101" pitchFamily="49" charset="-122"/>
            </a:endParaRPr>
          </a:p>
          <a:p>
            <a:pPr marL="812800" indent="-812800">
              <a:lnSpc>
                <a:spcPct val="130000"/>
              </a:lnSpc>
              <a:buFontTx/>
              <a:buNone/>
            </a:pPr>
            <a:r>
              <a:rPr lang="zh-CN" altLang="en-US" sz="2400" b="1">
                <a:solidFill>
                  <a:srgbClr val="0000CC"/>
                </a:solidFill>
                <a:latin typeface="黑体" panose="02010609060101010101" pitchFamily="49" charset="-122"/>
                <a:ea typeface="黑体" panose="02010609060101010101" pitchFamily="49" charset="-122"/>
              </a:rPr>
              <a:t>（一）立项依据与研究内容</a:t>
            </a:r>
            <a:r>
              <a:rPr lang="zh-CN" altLang="en-US" sz="2400">
                <a:solidFill>
                  <a:srgbClr val="0000CC"/>
                </a:solidFill>
                <a:latin typeface="黑体" panose="02010609060101010101" pitchFamily="49" charset="-122"/>
                <a:ea typeface="黑体" panose="02010609060101010101" pitchFamily="49" charset="-122"/>
              </a:rPr>
              <a:t>（</a:t>
            </a:r>
            <a:r>
              <a:rPr lang="en-US" altLang="zh-CN" sz="2400">
                <a:solidFill>
                  <a:srgbClr val="0000CC"/>
                </a:solidFill>
                <a:latin typeface="黑体" panose="02010609060101010101" pitchFamily="49" charset="-122"/>
                <a:ea typeface="黑体" panose="02010609060101010101" pitchFamily="49" charset="-122"/>
              </a:rPr>
              <a:t>4000-8000</a:t>
            </a:r>
            <a:r>
              <a:rPr lang="zh-CN" altLang="en-US" sz="2400">
                <a:solidFill>
                  <a:srgbClr val="0000CC"/>
                </a:solidFill>
                <a:latin typeface="黑体" panose="02010609060101010101" pitchFamily="49" charset="-122"/>
                <a:ea typeface="黑体" panose="02010609060101010101" pitchFamily="49" charset="-122"/>
              </a:rPr>
              <a:t>字）： </a:t>
            </a:r>
            <a:endParaRPr lang="zh-CN" altLang="en-US" sz="2400" b="1">
              <a:solidFill>
                <a:srgbClr val="0000CC"/>
              </a:solidFill>
              <a:latin typeface="黑体" panose="02010609060101010101" pitchFamily="49" charset="-122"/>
              <a:ea typeface="黑体" panose="02010609060101010101" pitchFamily="49" charset="-122"/>
            </a:endParaRPr>
          </a:p>
          <a:p>
            <a:pPr marL="812800" indent="-812800">
              <a:lnSpc>
                <a:spcPct val="130000"/>
              </a:lnSpc>
              <a:buFontTx/>
              <a:buNone/>
            </a:pPr>
            <a:r>
              <a:rPr lang="zh-CN" altLang="en-US" sz="2000" b="1">
                <a:solidFill>
                  <a:srgbClr val="0000CC"/>
                </a:solidFill>
                <a:latin typeface="黑体" panose="02010609060101010101" pitchFamily="49" charset="-122"/>
                <a:ea typeface="黑体" panose="02010609060101010101" pitchFamily="49" charset="-122"/>
              </a:rPr>
              <a:t>   </a:t>
            </a:r>
            <a:r>
              <a:rPr lang="en-US" altLang="zh-CN" sz="2000" b="1">
                <a:solidFill>
                  <a:srgbClr val="0000CC"/>
                </a:solidFill>
                <a:latin typeface="黑体" panose="02010609060101010101" pitchFamily="49" charset="-122"/>
                <a:ea typeface="黑体" panose="02010609060101010101" pitchFamily="49" charset="-122"/>
              </a:rPr>
              <a:t>1.</a:t>
            </a:r>
            <a:r>
              <a:rPr lang="zh-CN" altLang="en-US" sz="2000" b="1">
                <a:solidFill>
                  <a:srgbClr val="0000CC"/>
                </a:solidFill>
                <a:latin typeface="黑体" panose="02010609060101010101" pitchFamily="49" charset="-122"/>
                <a:ea typeface="黑体" panose="02010609060101010101" pitchFamily="49" charset="-122"/>
              </a:rPr>
              <a:t>项目的立项依据</a:t>
            </a:r>
            <a:r>
              <a:rPr lang="zh-CN" altLang="en-US" sz="2000">
                <a:solidFill>
                  <a:srgbClr val="0000CC"/>
                </a:solidFill>
                <a:latin typeface="黑体" panose="02010609060101010101" pitchFamily="49" charset="-122"/>
                <a:ea typeface="黑体" panose="02010609060101010101" pitchFamily="49" charset="-122"/>
              </a:rPr>
              <a:t>（研究意义、国内外现状分析，附主要参考文献）</a:t>
            </a:r>
          </a:p>
          <a:p>
            <a:pPr marL="812800" indent="-812800">
              <a:lnSpc>
                <a:spcPct val="130000"/>
              </a:lnSpc>
              <a:buFontTx/>
              <a:buNone/>
            </a:pPr>
            <a:r>
              <a:rPr lang="zh-CN" altLang="en-US" sz="2400">
                <a:solidFill>
                  <a:srgbClr val="0000CC"/>
                </a:solidFill>
                <a:latin typeface="黑体" panose="02010609060101010101" pitchFamily="49" charset="-122"/>
                <a:ea typeface="黑体" panose="02010609060101010101" pitchFamily="49" charset="-122"/>
              </a:rPr>
              <a:t>     </a:t>
            </a:r>
            <a:r>
              <a:rPr lang="zh-CN" altLang="en-US" sz="2000">
                <a:solidFill>
                  <a:srgbClr val="FF0000"/>
                </a:solidFill>
                <a:latin typeface="黑体" panose="02010609060101010101" pitchFamily="49" charset="-122"/>
                <a:ea typeface="黑体" panose="02010609060101010101" pitchFamily="49" charset="-122"/>
              </a:rPr>
              <a:t>基础研究</a:t>
            </a:r>
            <a:r>
              <a:rPr lang="zh-CN" altLang="en-US" sz="2000">
                <a:solidFill>
                  <a:srgbClr val="0000CC"/>
                </a:solidFill>
                <a:latin typeface="黑体" panose="02010609060101010101" pitchFamily="49" charset="-122"/>
                <a:ea typeface="黑体" panose="02010609060101010101" pitchFamily="49" charset="-122"/>
              </a:rPr>
              <a:t>需结合科学研究发展趋势来论述科学意义</a:t>
            </a:r>
          </a:p>
          <a:p>
            <a:pPr marL="812800" indent="-812800">
              <a:lnSpc>
                <a:spcPct val="130000"/>
              </a:lnSpc>
              <a:buFontTx/>
              <a:buNone/>
            </a:pPr>
            <a:r>
              <a:rPr lang="zh-CN" altLang="en-US" sz="2000">
                <a:solidFill>
                  <a:srgbClr val="0000CC"/>
                </a:solidFill>
                <a:latin typeface="黑体" panose="02010609060101010101" pitchFamily="49" charset="-122"/>
                <a:ea typeface="黑体" panose="02010609060101010101" pitchFamily="49" charset="-122"/>
              </a:rPr>
              <a:t>      </a:t>
            </a:r>
            <a:r>
              <a:rPr lang="zh-CN" altLang="en-US" sz="2000">
                <a:solidFill>
                  <a:srgbClr val="FF0000"/>
                </a:solidFill>
                <a:latin typeface="黑体" panose="02010609060101010101" pitchFamily="49" charset="-122"/>
                <a:ea typeface="黑体" panose="02010609060101010101" pitchFamily="49" charset="-122"/>
              </a:rPr>
              <a:t>应用研究</a:t>
            </a:r>
            <a:r>
              <a:rPr lang="zh-CN" altLang="en-US" sz="2000">
                <a:solidFill>
                  <a:srgbClr val="0000CC"/>
                </a:solidFill>
                <a:latin typeface="黑体" panose="02010609060101010101" pitchFamily="49" charset="-122"/>
                <a:ea typeface="黑体" panose="02010609060101010101" pitchFamily="49" charset="-122"/>
              </a:rPr>
              <a:t>需结合国民经济和社会发展中迫切需要解决的关键科技问题来论述其应用前景</a:t>
            </a:r>
            <a:endParaRPr lang="zh-CN" altLang="en-US" sz="2000" b="1">
              <a:solidFill>
                <a:srgbClr val="0000CC"/>
              </a:solidFill>
              <a:latin typeface="黑体" panose="02010609060101010101" pitchFamily="49" charset="-122"/>
              <a:ea typeface="黑体" panose="02010609060101010101" pitchFamily="49" charset="-122"/>
            </a:endParaRPr>
          </a:p>
          <a:p>
            <a:pPr marL="1168400" lvl="1" indent="-711200">
              <a:lnSpc>
                <a:spcPct val="130000"/>
              </a:lnSpc>
              <a:buFontTx/>
              <a:buNone/>
            </a:pPr>
            <a:r>
              <a:rPr lang="zh-CN" altLang="en-US" sz="2000" b="1">
                <a:solidFill>
                  <a:srgbClr val="000066"/>
                </a:solidFill>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191283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1412776"/>
            <a:ext cx="8352928" cy="4201150"/>
          </a:xfrm>
          <a:prstGeom prst="rect">
            <a:avLst/>
          </a:prstGeom>
        </p:spPr>
        <p:txBody>
          <a:bodyPr wrap="square">
            <a:spAutoFit/>
          </a:bodyPr>
          <a:lstStyle/>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进站满</a:t>
            </a:r>
            <a:r>
              <a:rPr lang="en-US" altLang="zh-CN" sz="2400" dirty="0">
                <a:solidFill>
                  <a:srgbClr val="FF0000"/>
                </a:solidFill>
                <a:latin typeface="黑体" panose="02010609060101010101" pitchFamily="49" charset="-122"/>
                <a:ea typeface="黑体" panose="02010609060101010101" pitchFamily="49" charset="-122"/>
              </a:rPr>
              <a:t>4</a:t>
            </a:r>
            <a:r>
              <a:rPr lang="zh-CN" altLang="en-US" sz="2400" dirty="0">
                <a:solidFill>
                  <a:srgbClr val="0000FF"/>
                </a:solidFill>
                <a:latin typeface="黑体" panose="02010609060101010101" pitchFamily="49" charset="-122"/>
                <a:ea typeface="黑体" panose="02010609060101010101" pitchFamily="49" charset="-122"/>
              </a:rPr>
              <a:t>个月。 </a:t>
            </a:r>
          </a:p>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已取得突出的科研成果，或在项目成果转化方面已取得好的成效。 </a:t>
            </a:r>
          </a:p>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发展潜力大，在站期间的研究工作表现出较强的创新能力。 </a:t>
            </a:r>
          </a:p>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申请特别资助的项目应具有</a:t>
            </a:r>
            <a:r>
              <a:rPr lang="zh-CN" altLang="en-US" sz="2400" dirty="0">
                <a:solidFill>
                  <a:srgbClr val="FF0000"/>
                </a:solidFill>
                <a:latin typeface="黑体" panose="02010609060101010101" pitchFamily="49" charset="-122"/>
                <a:ea typeface="黑体" panose="02010609060101010101" pitchFamily="49" charset="-122"/>
              </a:rPr>
              <a:t>突出</a:t>
            </a:r>
            <a:r>
              <a:rPr lang="zh-CN" altLang="en-US" sz="2400" dirty="0">
                <a:solidFill>
                  <a:srgbClr val="0000FF"/>
                </a:solidFill>
                <a:latin typeface="黑体" panose="02010609060101010101" pitchFamily="49" charset="-122"/>
                <a:ea typeface="黑体" panose="02010609060101010101" pitchFamily="49" charset="-122"/>
              </a:rPr>
              <a:t>的学术价值或创新性。 </a:t>
            </a:r>
          </a:p>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申请项目可以是获得中国博士后科学基金面上资助项目的延续和深化，但必须有创新点或创新成果。 </a:t>
            </a:r>
            <a:endParaRPr lang="en-US" altLang="zh-CN" sz="2400" dirty="0">
              <a:solidFill>
                <a:srgbClr val="0000FF"/>
              </a:solidFill>
              <a:latin typeface="黑体" panose="02010609060101010101" pitchFamily="49" charset="-122"/>
              <a:ea typeface="黑体" panose="02010609060101010101" pitchFamily="49" charset="-122"/>
            </a:endParaRPr>
          </a:p>
          <a:p>
            <a:pPr marL="342900" indent="-342900" fontAlgn="t">
              <a:spcBef>
                <a:spcPts val="1200"/>
              </a:spcBef>
              <a:spcAft>
                <a:spcPts val="600"/>
              </a:spcAft>
              <a:buClr>
                <a:srgbClr val="FF0000"/>
              </a:buClr>
              <a:buFont typeface="Wingdings" panose="05000000000000000000" pitchFamily="2" charset="2"/>
              <a:buChar char="p"/>
            </a:pPr>
            <a:r>
              <a:rPr lang="zh-CN" altLang="en-US" sz="2400" dirty="0">
                <a:solidFill>
                  <a:srgbClr val="0000FF"/>
                </a:solidFill>
                <a:latin typeface="黑体" panose="02010609060101010101" pitchFamily="49" charset="-122"/>
                <a:ea typeface="黑体" panose="02010609060101010101" pitchFamily="49" charset="-122"/>
              </a:rPr>
              <a:t>每位博士后研究人员每站只能获得一次特别资助。</a:t>
            </a:r>
            <a:endParaRPr lang="en-US" altLang="zh-CN" sz="2400" dirty="0">
              <a:solidFill>
                <a:srgbClr val="0000FF"/>
              </a:solidFill>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5C5746E1-BD4F-4957-A581-CF3EA1E3D864}"/>
              </a:ext>
            </a:extLst>
          </p:cNvPr>
          <p:cNvSpPr/>
          <p:nvPr/>
        </p:nvSpPr>
        <p:spPr>
          <a:xfrm>
            <a:off x="1403648" y="620688"/>
            <a:ext cx="554029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博士后基金特别资助申请条件</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757888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92DDD19B-43FA-402B-BF08-B33763C81713}"/>
              </a:ext>
            </a:extLst>
          </p:cNvPr>
          <p:cNvSpPr>
            <a:spLocks noGrp="1" noChangeArrowheads="1"/>
          </p:cNvSpPr>
          <p:nvPr>
            <p:ph type="title"/>
          </p:nvPr>
        </p:nvSpPr>
        <p:spPr>
          <a:xfrm>
            <a:off x="457200" y="304800"/>
            <a:ext cx="8229600" cy="1143000"/>
          </a:xfrm>
        </p:spPr>
        <p:txBody>
          <a:bodyPr/>
          <a:lstStyle/>
          <a:p>
            <a:r>
              <a:rPr lang="zh-CN" altLang="en-US" sz="2800">
                <a:solidFill>
                  <a:srgbClr val="FF0000"/>
                </a:solidFill>
                <a:ea typeface="黑体" panose="02010609060101010101" pitchFamily="49" charset="-122"/>
              </a:rPr>
              <a:t>需要注意的问题</a:t>
            </a:r>
          </a:p>
        </p:txBody>
      </p:sp>
      <p:sp>
        <p:nvSpPr>
          <p:cNvPr id="128003" name="Rectangle 3">
            <a:extLst>
              <a:ext uri="{FF2B5EF4-FFF2-40B4-BE49-F238E27FC236}">
                <a16:creationId xmlns:a16="http://schemas.microsoft.com/office/drawing/2014/main" id="{5A11A82C-6932-4F57-83B1-E93575BC686A}"/>
              </a:ext>
            </a:extLst>
          </p:cNvPr>
          <p:cNvSpPr>
            <a:spLocks noGrp="1" noChangeArrowheads="1"/>
          </p:cNvSpPr>
          <p:nvPr>
            <p:ph type="body" idx="1"/>
          </p:nvPr>
        </p:nvSpPr>
        <p:spPr>
          <a:xfrm>
            <a:off x="457200" y="1371600"/>
            <a:ext cx="8229600" cy="4525963"/>
          </a:xfrm>
        </p:spPr>
        <p:txBody>
          <a:bodyPr/>
          <a:lstStyle/>
          <a:p>
            <a:pPr marL="609600" indent="-609600">
              <a:buFontTx/>
              <a:buAutoNum type="arabicPeriod"/>
            </a:pPr>
            <a:r>
              <a:rPr lang="zh-CN" altLang="en-US" sz="2400">
                <a:solidFill>
                  <a:srgbClr val="0000CC"/>
                </a:solidFill>
                <a:ea typeface="黑体" panose="02010609060101010101" pitchFamily="49" charset="-122"/>
              </a:rPr>
              <a:t>段落要清晰，主题要突出，以事实（文献）为依据</a:t>
            </a:r>
          </a:p>
          <a:p>
            <a:pPr marL="609600" indent="-609600">
              <a:buFontTx/>
              <a:buAutoNum type="arabicPeriod"/>
            </a:pPr>
            <a:r>
              <a:rPr lang="zh-CN" altLang="en-US" sz="2400">
                <a:solidFill>
                  <a:srgbClr val="0000CC"/>
                </a:solidFill>
                <a:ea typeface="黑体" panose="02010609060101010101" pitchFamily="49" charset="-122"/>
              </a:rPr>
              <a:t>后面的研究内容，前面必须有该领域的进展，前后呼应</a:t>
            </a:r>
          </a:p>
          <a:p>
            <a:pPr marL="609600" indent="-609600">
              <a:buFontTx/>
              <a:buAutoNum type="arabicPeriod"/>
            </a:pPr>
            <a:r>
              <a:rPr lang="zh-CN" altLang="en-US" sz="2400">
                <a:solidFill>
                  <a:srgbClr val="0000CC"/>
                </a:solidFill>
                <a:ea typeface="黑体" panose="02010609060101010101" pitchFamily="49" charset="-122"/>
              </a:rPr>
              <a:t>体现出本研究的重要性和地位，让外行也能明白</a:t>
            </a:r>
          </a:p>
        </p:txBody>
      </p:sp>
      <p:sp>
        <p:nvSpPr>
          <p:cNvPr id="128004" name="Rectangle 4">
            <a:extLst>
              <a:ext uri="{FF2B5EF4-FFF2-40B4-BE49-F238E27FC236}">
                <a16:creationId xmlns:a16="http://schemas.microsoft.com/office/drawing/2014/main" id="{1807E8F5-DA6B-4029-A722-082685EF1227}"/>
              </a:ext>
            </a:extLst>
          </p:cNvPr>
          <p:cNvSpPr>
            <a:spLocks noChangeArrowheads="1"/>
          </p:cNvSpPr>
          <p:nvPr/>
        </p:nvSpPr>
        <p:spPr bwMode="auto">
          <a:xfrm>
            <a:off x="914400" y="3276600"/>
            <a:ext cx="594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zh-CN" altLang="en-US" sz="2400">
                <a:solidFill>
                  <a:srgbClr val="0000CC"/>
                </a:solidFill>
                <a:latin typeface="黑体" panose="02010609060101010101" pitchFamily="49" charset="-122"/>
                <a:ea typeface="黑体" panose="02010609060101010101" pitchFamily="49" charset="-122"/>
              </a:rPr>
              <a:t>附主要参考文献：</a:t>
            </a:r>
          </a:p>
          <a:p>
            <a:pPr lvl="1"/>
            <a:r>
              <a:rPr lang="zh-CN" altLang="en-US" sz="2400">
                <a:solidFill>
                  <a:srgbClr val="0000CC"/>
                </a:solidFill>
                <a:latin typeface="黑体" panose="02010609060101010101" pitchFamily="49" charset="-122"/>
                <a:ea typeface="黑体" panose="02010609060101010101" pitchFamily="49" charset="-122"/>
              </a:rPr>
              <a:t>     </a:t>
            </a:r>
            <a:r>
              <a:rPr lang="en-US" altLang="zh-CN" sz="2400">
                <a:solidFill>
                  <a:srgbClr val="0000CC"/>
                </a:solidFill>
                <a:ea typeface="黑体" panose="02010609060101010101" pitchFamily="49" charset="-122"/>
              </a:rPr>
              <a:t>——</a:t>
            </a:r>
            <a:r>
              <a:rPr lang="en-US" altLang="zh-CN" sz="2400">
                <a:solidFill>
                  <a:srgbClr val="0000CC"/>
                </a:solidFill>
                <a:latin typeface="黑体" panose="02010609060101010101" pitchFamily="49" charset="-122"/>
                <a:ea typeface="黑体" panose="02010609060101010101" pitchFamily="49" charset="-122"/>
              </a:rPr>
              <a:t> </a:t>
            </a:r>
            <a:r>
              <a:rPr lang="zh-CN" altLang="en-US" sz="2400">
                <a:solidFill>
                  <a:srgbClr val="0000CC"/>
                </a:solidFill>
                <a:latin typeface="黑体" panose="02010609060101010101" pitchFamily="49" charset="-122"/>
                <a:ea typeface="黑体" panose="02010609060101010101" pitchFamily="49" charset="-122"/>
              </a:rPr>
              <a:t>规范，前后一致</a:t>
            </a:r>
          </a:p>
          <a:p>
            <a:pPr lvl="1"/>
            <a:r>
              <a:rPr lang="zh-CN" altLang="en-US" sz="2400">
                <a:solidFill>
                  <a:srgbClr val="0000CC"/>
                </a:solidFill>
                <a:latin typeface="黑体" panose="02010609060101010101" pitchFamily="49" charset="-122"/>
                <a:ea typeface="黑体" panose="02010609060101010101" pitchFamily="49" charset="-122"/>
              </a:rPr>
              <a:t>     </a:t>
            </a:r>
            <a:r>
              <a:rPr lang="en-US" altLang="zh-CN" sz="2400">
                <a:solidFill>
                  <a:srgbClr val="0000CC"/>
                </a:solidFill>
                <a:ea typeface="黑体" panose="02010609060101010101" pitchFamily="49" charset="-122"/>
              </a:rPr>
              <a:t>——</a:t>
            </a:r>
            <a:r>
              <a:rPr lang="en-US" altLang="zh-CN" sz="2400">
                <a:solidFill>
                  <a:srgbClr val="0000CC"/>
                </a:solidFill>
                <a:latin typeface="黑体" panose="02010609060101010101" pitchFamily="49" charset="-122"/>
                <a:ea typeface="黑体" panose="02010609060101010101" pitchFamily="49" charset="-122"/>
              </a:rPr>
              <a:t> </a:t>
            </a:r>
            <a:r>
              <a:rPr lang="zh-CN" altLang="en-US" sz="2400">
                <a:solidFill>
                  <a:srgbClr val="0000CC"/>
                </a:solidFill>
                <a:latin typeface="黑体" panose="02010609060101010101" pitchFamily="49" charset="-122"/>
                <a:ea typeface="黑体" panose="02010609060101010101" pitchFamily="49" charset="-122"/>
              </a:rPr>
              <a:t>文献期刊要具有影响</a:t>
            </a:r>
          </a:p>
          <a:p>
            <a:pPr lvl="1"/>
            <a:r>
              <a:rPr lang="zh-CN" altLang="en-US" sz="2400">
                <a:solidFill>
                  <a:srgbClr val="0000CC"/>
                </a:solidFill>
                <a:latin typeface="黑体" panose="02010609060101010101" pitchFamily="49" charset="-122"/>
                <a:ea typeface="黑体" panose="02010609060101010101" pitchFamily="49" charset="-122"/>
              </a:rPr>
              <a:t>     </a:t>
            </a:r>
            <a:r>
              <a:rPr lang="en-US" altLang="zh-CN" sz="2400">
                <a:solidFill>
                  <a:srgbClr val="0000CC"/>
                </a:solidFill>
                <a:ea typeface="黑体" panose="02010609060101010101" pitchFamily="49" charset="-122"/>
              </a:rPr>
              <a:t>——</a:t>
            </a:r>
            <a:r>
              <a:rPr lang="en-US" altLang="zh-CN" sz="2400">
                <a:solidFill>
                  <a:srgbClr val="0000CC"/>
                </a:solidFill>
                <a:latin typeface="黑体" panose="02010609060101010101" pitchFamily="49" charset="-122"/>
                <a:ea typeface="黑体" panose="02010609060101010101" pitchFamily="49" charset="-122"/>
              </a:rPr>
              <a:t> </a:t>
            </a:r>
            <a:r>
              <a:rPr lang="zh-CN" altLang="en-US" sz="2400">
                <a:solidFill>
                  <a:srgbClr val="0000CC"/>
                </a:solidFill>
                <a:latin typeface="黑体" panose="02010609060101010101" pitchFamily="49" charset="-122"/>
                <a:ea typeface="黑体" panose="02010609060101010101" pitchFamily="49" charset="-122"/>
              </a:rPr>
              <a:t>新、全                     </a:t>
            </a:r>
          </a:p>
        </p:txBody>
      </p:sp>
    </p:spTree>
    <p:extLst>
      <p:ext uri="{BB962C8B-B14F-4D97-AF65-F5344CB8AC3E}">
        <p14:creationId xmlns:p14="http://schemas.microsoft.com/office/powerpoint/2010/main" val="26195262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4">
            <a:extLst>
              <a:ext uri="{FF2B5EF4-FFF2-40B4-BE49-F238E27FC236}">
                <a16:creationId xmlns:a16="http://schemas.microsoft.com/office/drawing/2014/main" id="{8823D668-458C-4E55-AE71-DB6DDD9B3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602413" cy="63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81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a:extLst>
              <a:ext uri="{FF2B5EF4-FFF2-40B4-BE49-F238E27FC236}">
                <a16:creationId xmlns:a16="http://schemas.microsoft.com/office/drawing/2014/main" id="{60FEA0B7-C691-429C-BF44-FD11D121A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551613" cy="5419725"/>
          </a:xfrm>
          <a:prstGeom prst="rect">
            <a:avLst/>
          </a:prstGeom>
          <a:noFill/>
          <a:extLst>
            <a:ext uri="{909E8E84-426E-40DD-AFC4-6F175D3DCCD1}">
              <a14:hiddenFill xmlns:a14="http://schemas.microsoft.com/office/drawing/2010/main">
                <a:solidFill>
                  <a:srgbClr val="FFFFFF"/>
                </a:solidFill>
              </a14:hiddenFill>
            </a:ext>
          </a:extLst>
        </p:spPr>
      </p:pic>
      <p:sp>
        <p:nvSpPr>
          <p:cNvPr id="299013" name="Oval 5">
            <a:extLst>
              <a:ext uri="{FF2B5EF4-FFF2-40B4-BE49-F238E27FC236}">
                <a16:creationId xmlns:a16="http://schemas.microsoft.com/office/drawing/2014/main" id="{67EDEF23-536F-4872-B781-CF9D541B759B}"/>
              </a:ext>
            </a:extLst>
          </p:cNvPr>
          <p:cNvSpPr>
            <a:spLocks noChangeArrowheads="1"/>
          </p:cNvSpPr>
          <p:nvPr/>
        </p:nvSpPr>
        <p:spPr bwMode="auto">
          <a:xfrm>
            <a:off x="4495800" y="4572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014" name="Oval 6">
            <a:extLst>
              <a:ext uri="{FF2B5EF4-FFF2-40B4-BE49-F238E27FC236}">
                <a16:creationId xmlns:a16="http://schemas.microsoft.com/office/drawing/2014/main" id="{A9F58F30-8600-4801-9D88-0A5EDFBBFA43}"/>
              </a:ext>
            </a:extLst>
          </p:cNvPr>
          <p:cNvSpPr>
            <a:spLocks noChangeArrowheads="1"/>
          </p:cNvSpPr>
          <p:nvPr/>
        </p:nvSpPr>
        <p:spPr bwMode="auto">
          <a:xfrm>
            <a:off x="2743200" y="35052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016" name="Oval 8">
            <a:extLst>
              <a:ext uri="{FF2B5EF4-FFF2-40B4-BE49-F238E27FC236}">
                <a16:creationId xmlns:a16="http://schemas.microsoft.com/office/drawing/2014/main" id="{8F0ABEA0-DD0A-485A-820D-101A32172E76}"/>
              </a:ext>
            </a:extLst>
          </p:cNvPr>
          <p:cNvSpPr>
            <a:spLocks noChangeArrowheads="1"/>
          </p:cNvSpPr>
          <p:nvPr/>
        </p:nvSpPr>
        <p:spPr bwMode="auto">
          <a:xfrm>
            <a:off x="6553200" y="54102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017" name="Oval 9">
            <a:extLst>
              <a:ext uri="{FF2B5EF4-FFF2-40B4-BE49-F238E27FC236}">
                <a16:creationId xmlns:a16="http://schemas.microsoft.com/office/drawing/2014/main" id="{1BBBFCAF-2DE4-4A15-B7AF-2B04BEB09B16}"/>
              </a:ext>
            </a:extLst>
          </p:cNvPr>
          <p:cNvSpPr>
            <a:spLocks noChangeArrowheads="1"/>
          </p:cNvSpPr>
          <p:nvPr/>
        </p:nvSpPr>
        <p:spPr bwMode="auto">
          <a:xfrm>
            <a:off x="6705600" y="48006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018" name="Oval 10">
            <a:extLst>
              <a:ext uri="{FF2B5EF4-FFF2-40B4-BE49-F238E27FC236}">
                <a16:creationId xmlns:a16="http://schemas.microsoft.com/office/drawing/2014/main" id="{EE935A76-E9E4-464D-BC30-DB19DD8FF7BD}"/>
              </a:ext>
            </a:extLst>
          </p:cNvPr>
          <p:cNvSpPr>
            <a:spLocks noChangeArrowheads="1"/>
          </p:cNvSpPr>
          <p:nvPr/>
        </p:nvSpPr>
        <p:spPr bwMode="auto">
          <a:xfrm>
            <a:off x="5486400" y="43434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9019" name="Oval 11">
            <a:extLst>
              <a:ext uri="{FF2B5EF4-FFF2-40B4-BE49-F238E27FC236}">
                <a16:creationId xmlns:a16="http://schemas.microsoft.com/office/drawing/2014/main" id="{888F5C8A-0A57-41A5-92DF-4FC12B5B6923}"/>
              </a:ext>
            </a:extLst>
          </p:cNvPr>
          <p:cNvSpPr>
            <a:spLocks noChangeArrowheads="1"/>
          </p:cNvSpPr>
          <p:nvPr/>
        </p:nvSpPr>
        <p:spPr bwMode="auto">
          <a:xfrm>
            <a:off x="5638800" y="29718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778775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6F3F45F1-D0D0-46DB-875A-88BF3C01B721}"/>
              </a:ext>
            </a:extLst>
          </p:cNvPr>
          <p:cNvSpPr>
            <a:spLocks noGrp="1" noChangeArrowheads="1"/>
          </p:cNvSpPr>
          <p:nvPr>
            <p:ph type="title"/>
          </p:nvPr>
        </p:nvSpPr>
        <p:spPr>
          <a:ln>
            <a:solidFill>
              <a:schemeClr val="accent1"/>
            </a:solidFill>
            <a:miter lim="800000"/>
            <a:headEnd/>
            <a:tailEnd/>
          </a:ln>
        </p:spPr>
        <p:txBody>
          <a:bodyPr/>
          <a:lstStyle/>
          <a:p>
            <a:r>
              <a:rPr lang="en-US" altLang="zh-CN" sz="2800" b="1">
                <a:solidFill>
                  <a:srgbClr val="000066"/>
                </a:solidFill>
                <a:latin typeface="黑体" panose="02010609060101010101" pitchFamily="49" charset="-122"/>
                <a:ea typeface="黑体" panose="02010609060101010101" pitchFamily="49" charset="-122"/>
              </a:rPr>
              <a:t>2.</a:t>
            </a:r>
            <a:r>
              <a:rPr lang="zh-CN" altLang="en-US" sz="2800" b="1">
                <a:solidFill>
                  <a:srgbClr val="000066"/>
                </a:solidFill>
                <a:latin typeface="黑体" panose="02010609060101010101" pitchFamily="49" charset="-122"/>
                <a:ea typeface="黑体" panose="02010609060101010101" pitchFamily="49" charset="-122"/>
              </a:rPr>
              <a:t>研究内容、研究目标</a:t>
            </a:r>
            <a:r>
              <a:rPr lang="en-US" altLang="zh-CN" sz="2800" b="1">
                <a:solidFill>
                  <a:srgbClr val="000066"/>
                </a:solidFill>
                <a:latin typeface="黑体" panose="02010609060101010101" pitchFamily="49" charset="-122"/>
                <a:ea typeface="黑体" panose="02010609060101010101" pitchFamily="49" charset="-122"/>
              </a:rPr>
              <a:t>,</a:t>
            </a:r>
            <a:r>
              <a:rPr lang="zh-CN" altLang="en-US" sz="2800" b="1">
                <a:solidFill>
                  <a:srgbClr val="000066"/>
                </a:solidFill>
                <a:latin typeface="黑体" panose="02010609060101010101" pitchFamily="49" charset="-122"/>
                <a:ea typeface="黑体" panose="02010609060101010101" pitchFamily="49" charset="-122"/>
              </a:rPr>
              <a:t>以及拟解决关键问题</a:t>
            </a:r>
            <a:br>
              <a:rPr lang="zh-CN" altLang="en-US" sz="2800" b="1">
                <a:solidFill>
                  <a:srgbClr val="000066"/>
                </a:solidFill>
                <a:latin typeface="黑体" panose="02010609060101010101" pitchFamily="49" charset="-122"/>
                <a:ea typeface="黑体" panose="02010609060101010101" pitchFamily="49" charset="-122"/>
              </a:rPr>
            </a:br>
            <a:r>
              <a:rPr lang="zh-CN" altLang="en-US" sz="2800">
                <a:solidFill>
                  <a:srgbClr val="000066"/>
                </a:solidFill>
                <a:latin typeface="黑体" panose="02010609060101010101" pitchFamily="49" charset="-122"/>
                <a:ea typeface="黑体" panose="02010609060101010101" pitchFamily="49" charset="-122"/>
              </a:rPr>
              <a:t>（此部分为重点阐述内容）</a:t>
            </a:r>
          </a:p>
        </p:txBody>
      </p:sp>
      <p:sp>
        <p:nvSpPr>
          <p:cNvPr id="174083" name="Rectangle 3">
            <a:extLst>
              <a:ext uri="{FF2B5EF4-FFF2-40B4-BE49-F238E27FC236}">
                <a16:creationId xmlns:a16="http://schemas.microsoft.com/office/drawing/2014/main" id="{21A708C7-168F-4F50-ACD8-4AEB6C2576CC}"/>
              </a:ext>
            </a:extLst>
          </p:cNvPr>
          <p:cNvSpPr>
            <a:spLocks noGrp="1" noChangeArrowheads="1"/>
          </p:cNvSpPr>
          <p:nvPr>
            <p:ph type="body" idx="1"/>
          </p:nvPr>
        </p:nvSpPr>
        <p:spPr>
          <a:xfrm>
            <a:off x="381000" y="1676400"/>
            <a:ext cx="8229600" cy="4525963"/>
          </a:xfrm>
        </p:spPr>
        <p:txBody>
          <a:bodyPr/>
          <a:lstStyle/>
          <a:p>
            <a:pPr lvl="1">
              <a:lnSpc>
                <a:spcPct val="110000"/>
              </a:lnSpc>
              <a:buFontTx/>
              <a:buNone/>
            </a:pPr>
            <a:endParaRPr lang="en-US" altLang="zh-CN" b="1"/>
          </a:p>
          <a:p>
            <a:pPr lvl="1">
              <a:lnSpc>
                <a:spcPct val="110000"/>
              </a:lnSpc>
              <a:buFontTx/>
              <a:buNone/>
            </a:pPr>
            <a:r>
              <a:rPr lang="en-US" altLang="zh-CN" b="1"/>
              <a:t>   </a:t>
            </a:r>
            <a:endParaRPr lang="en-US" altLang="zh-CN"/>
          </a:p>
        </p:txBody>
      </p:sp>
      <p:pic>
        <p:nvPicPr>
          <p:cNvPr id="174085" name="Picture 5">
            <a:extLst>
              <a:ext uri="{FF2B5EF4-FFF2-40B4-BE49-F238E27FC236}">
                <a16:creationId xmlns:a16="http://schemas.microsoft.com/office/drawing/2014/main" id="{01B3A1AA-7476-40FB-BBDA-8D4C16886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430963"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38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0" name="Picture 4">
            <a:extLst>
              <a:ext uri="{FF2B5EF4-FFF2-40B4-BE49-F238E27FC236}">
                <a16:creationId xmlns:a16="http://schemas.microsoft.com/office/drawing/2014/main" id="{50513019-E7EF-43EC-BC56-837BB010F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656388"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08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3A28702F-7A75-4448-89E3-8F7BC9D11FE1}"/>
              </a:ext>
            </a:extLst>
          </p:cNvPr>
          <p:cNvSpPr>
            <a:spLocks noGrp="1" noChangeArrowheads="1"/>
          </p:cNvSpPr>
          <p:nvPr>
            <p:ph type="body" idx="1"/>
          </p:nvPr>
        </p:nvSpPr>
        <p:spPr/>
        <p:txBody>
          <a:bodyPr/>
          <a:lstStyle/>
          <a:p>
            <a:pPr>
              <a:buFontTx/>
              <a:buNone/>
            </a:pPr>
            <a:r>
              <a:rPr lang="zh-CN" altLang="en-US" sz="2800" b="1" dirty="0">
                <a:solidFill>
                  <a:srgbClr val="000066"/>
                </a:solidFill>
                <a:latin typeface="黑体" panose="02010609060101010101" pitchFamily="49" charset="-122"/>
                <a:ea typeface="黑体" panose="02010609060101010101" pitchFamily="49" charset="-122"/>
              </a:rPr>
              <a:t>（二）研究基础与工作条件</a:t>
            </a:r>
            <a:endParaRPr lang="zh-CN" altLang="en-US" sz="2800" dirty="0">
              <a:solidFill>
                <a:srgbClr val="000066"/>
              </a:solidFill>
              <a:latin typeface="黑体" panose="02010609060101010101" pitchFamily="49" charset="-122"/>
              <a:ea typeface="黑体" panose="02010609060101010101" pitchFamily="49" charset="-122"/>
            </a:endParaRPr>
          </a:p>
          <a:p>
            <a:pPr>
              <a:buFontTx/>
              <a:buNone/>
            </a:pPr>
            <a:r>
              <a:rPr lang="zh-CN" altLang="en-US" sz="2800" dirty="0">
                <a:solidFill>
                  <a:srgbClr val="000066"/>
                </a:solidFill>
                <a:latin typeface="黑体" panose="02010609060101010101" pitchFamily="49" charset="-122"/>
                <a:ea typeface="黑体" panose="02010609060101010101" pitchFamily="49" charset="-122"/>
              </a:rPr>
              <a:t>  </a:t>
            </a:r>
            <a:r>
              <a:rPr lang="en-US" altLang="zh-CN" sz="2800" dirty="0">
                <a:solidFill>
                  <a:srgbClr val="000066"/>
                </a:solidFill>
                <a:latin typeface="黑体" panose="02010609060101010101" pitchFamily="49" charset="-122"/>
                <a:ea typeface="黑体" panose="02010609060101010101" pitchFamily="49" charset="-122"/>
              </a:rPr>
              <a:t>1</a:t>
            </a:r>
            <a:r>
              <a:rPr lang="zh-CN" altLang="en-US" sz="2800" dirty="0">
                <a:solidFill>
                  <a:srgbClr val="000066"/>
                </a:solidFill>
                <a:latin typeface="黑体" panose="02010609060101010101" pitchFamily="49" charset="-122"/>
                <a:ea typeface="黑体" panose="02010609060101010101" pitchFamily="49" charset="-122"/>
              </a:rPr>
              <a:t>、</a:t>
            </a:r>
            <a:r>
              <a:rPr lang="zh-CN" altLang="en-US" sz="2800" b="1" dirty="0">
                <a:solidFill>
                  <a:srgbClr val="000066"/>
                </a:solidFill>
                <a:latin typeface="黑体" panose="02010609060101010101" pitchFamily="49" charset="-122"/>
                <a:ea typeface="黑体" panose="02010609060101010101" pitchFamily="49" charset="-122"/>
              </a:rPr>
              <a:t>工作基础</a:t>
            </a:r>
            <a:r>
              <a:rPr lang="zh-CN" altLang="en-US" sz="2800" dirty="0">
                <a:solidFill>
                  <a:srgbClr val="000066"/>
                </a:solidFill>
                <a:latin typeface="黑体" panose="02010609060101010101" pitchFamily="49" charset="-122"/>
                <a:ea typeface="黑体" panose="02010609060101010101" pitchFamily="49" charset="-122"/>
              </a:rPr>
              <a:t>（与本项目相关的研究工作积累和已取得的研究工作成绩）</a:t>
            </a:r>
          </a:p>
        </p:txBody>
      </p:sp>
    </p:spTree>
    <p:extLst>
      <p:ext uri="{BB962C8B-B14F-4D97-AF65-F5344CB8AC3E}">
        <p14:creationId xmlns:p14="http://schemas.microsoft.com/office/powerpoint/2010/main" val="4292805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4" name="Picture 4">
            <a:extLst>
              <a:ext uri="{FF2B5EF4-FFF2-40B4-BE49-F238E27FC236}">
                <a16:creationId xmlns:a16="http://schemas.microsoft.com/office/drawing/2014/main" id="{7987B49E-F843-4829-823D-61785F922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343525" cy="59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67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id="{FB3B6011-E9A6-452D-9108-1E4A0882A9C4}"/>
              </a:ext>
            </a:extLst>
          </p:cNvPr>
          <p:cNvSpPr>
            <a:spLocks noGrp="1" noChangeArrowheads="1"/>
          </p:cNvSpPr>
          <p:nvPr>
            <p:ph type="body" idx="1"/>
          </p:nvPr>
        </p:nvSpPr>
        <p:spPr>
          <a:xfrm>
            <a:off x="457200" y="457200"/>
            <a:ext cx="8229600" cy="6248400"/>
          </a:xfrm>
        </p:spPr>
        <p:txBody>
          <a:bodyPr/>
          <a:lstStyle/>
          <a:p>
            <a:pPr>
              <a:lnSpc>
                <a:spcPct val="130000"/>
              </a:lnSpc>
              <a:buFontTx/>
              <a:buNone/>
            </a:pPr>
            <a:r>
              <a:rPr lang="en-US" altLang="zh-CN" sz="2800">
                <a:solidFill>
                  <a:srgbClr val="000066"/>
                </a:solidFill>
                <a:latin typeface="黑体" panose="02010609060101010101" pitchFamily="49" charset="-122"/>
                <a:ea typeface="黑体" panose="02010609060101010101" pitchFamily="49" charset="-122"/>
              </a:rPr>
              <a:t> 3</a:t>
            </a:r>
            <a:r>
              <a:rPr lang="zh-CN" altLang="en-US" sz="2800">
                <a:solidFill>
                  <a:srgbClr val="000066"/>
                </a:solidFill>
                <a:latin typeface="黑体" panose="02010609060101010101" pitchFamily="49" charset="-122"/>
                <a:ea typeface="黑体" panose="02010609060101010101" pitchFamily="49" charset="-122"/>
              </a:rPr>
              <a:t>、</a:t>
            </a:r>
            <a:r>
              <a:rPr lang="zh-CN" altLang="en-US" sz="2800" b="1">
                <a:solidFill>
                  <a:srgbClr val="000066"/>
                </a:solidFill>
                <a:latin typeface="黑体" panose="02010609060101010101" pitchFamily="49" charset="-122"/>
                <a:ea typeface="黑体" panose="02010609060101010101" pitchFamily="49" charset="-122"/>
              </a:rPr>
              <a:t>申请人简历（申请书有专门的要求，</a:t>
            </a:r>
            <a:r>
              <a:rPr lang="zh-CN" altLang="en-US" sz="2800" b="1">
                <a:solidFill>
                  <a:srgbClr val="FF0000"/>
                </a:solidFill>
                <a:latin typeface="黑体" panose="02010609060101010101" pitchFamily="49" charset="-122"/>
                <a:ea typeface="黑体" panose="02010609060101010101" pitchFamily="49" charset="-122"/>
              </a:rPr>
              <a:t>近</a:t>
            </a:r>
            <a:r>
              <a:rPr lang="en-US" altLang="zh-CN" sz="2800" b="1">
                <a:solidFill>
                  <a:srgbClr val="FF0000"/>
                </a:solidFill>
                <a:latin typeface="黑体" panose="02010609060101010101" pitchFamily="49" charset="-122"/>
                <a:ea typeface="黑体" panose="02010609060101010101" pitchFamily="49" charset="-122"/>
              </a:rPr>
              <a:t>3</a:t>
            </a:r>
            <a:r>
              <a:rPr lang="zh-CN" altLang="en-US" sz="2800" b="1">
                <a:solidFill>
                  <a:srgbClr val="FF0000"/>
                </a:solidFill>
                <a:latin typeface="黑体" panose="02010609060101010101" pitchFamily="49" charset="-122"/>
                <a:ea typeface="黑体" panose="02010609060101010101" pitchFamily="49" charset="-122"/>
              </a:rPr>
              <a:t>年</a:t>
            </a:r>
            <a:r>
              <a:rPr lang="zh-CN" altLang="en-US" sz="2800" b="1">
                <a:solidFill>
                  <a:srgbClr val="000066"/>
                </a:solidFill>
                <a:latin typeface="黑体" panose="02010609060101010101" pitchFamily="49" charset="-122"/>
                <a:ea typeface="黑体" panose="02010609060101010101" pitchFamily="49" charset="-122"/>
              </a:rPr>
              <a:t>）</a:t>
            </a:r>
          </a:p>
          <a:p>
            <a:pPr lvl="1">
              <a:lnSpc>
                <a:spcPct val="130000"/>
              </a:lnSpc>
            </a:pPr>
            <a:r>
              <a:rPr lang="zh-CN" altLang="en-US" sz="2400">
                <a:solidFill>
                  <a:srgbClr val="000066"/>
                </a:solidFill>
                <a:latin typeface="黑体" panose="02010609060101010101" pitchFamily="49" charset="-122"/>
                <a:ea typeface="黑体" panose="02010609060101010101" pitchFamily="49" charset="-122"/>
              </a:rPr>
              <a:t>申请者和项目组主要成员学历和研究工作简历</a:t>
            </a:r>
          </a:p>
          <a:p>
            <a:pPr lvl="1">
              <a:lnSpc>
                <a:spcPct val="130000"/>
              </a:lnSpc>
              <a:buFontTx/>
              <a:buNone/>
            </a:pPr>
            <a:r>
              <a:rPr lang="zh-CN" altLang="en-US" sz="2400">
                <a:solidFill>
                  <a:srgbClr val="000066"/>
                </a:solidFill>
                <a:latin typeface="黑体" panose="02010609060101010101" pitchFamily="49" charset="-122"/>
                <a:ea typeface="黑体" panose="02010609060101010101" pitchFamily="49" charset="-122"/>
              </a:rPr>
              <a:t>     </a:t>
            </a:r>
            <a:r>
              <a:rPr lang="zh-CN" altLang="en-US" sz="2400">
                <a:solidFill>
                  <a:srgbClr val="FF0000"/>
                </a:solidFill>
                <a:latin typeface="黑体" panose="02010609060101010101" pitchFamily="49" charset="-122"/>
                <a:ea typeface="黑体" panose="02010609060101010101" pitchFamily="49" charset="-122"/>
              </a:rPr>
              <a:t>通过简历反映出你的背景及能力</a:t>
            </a:r>
          </a:p>
          <a:p>
            <a:pPr lvl="1">
              <a:lnSpc>
                <a:spcPct val="130000"/>
              </a:lnSpc>
              <a:buFontTx/>
              <a:buNone/>
            </a:pPr>
            <a:r>
              <a:rPr lang="zh-CN" altLang="en-US" sz="2400">
                <a:solidFill>
                  <a:srgbClr val="FF0000"/>
                </a:solidFill>
                <a:latin typeface="黑体" panose="02010609060101010101" pitchFamily="49" charset="-122"/>
                <a:ea typeface="黑体" panose="02010609060101010101" pitchFamily="49" charset="-122"/>
              </a:rPr>
              <a:t>     不写问题！   </a:t>
            </a:r>
          </a:p>
          <a:p>
            <a:pPr lvl="1">
              <a:lnSpc>
                <a:spcPct val="130000"/>
              </a:lnSpc>
              <a:buFontTx/>
              <a:buNone/>
            </a:pPr>
            <a:r>
              <a:rPr lang="zh-CN" altLang="en-US" sz="2400">
                <a:solidFill>
                  <a:srgbClr val="000066"/>
                </a:solidFill>
                <a:latin typeface="黑体" panose="02010609060101010101" pitchFamily="49" charset="-122"/>
                <a:ea typeface="黑体" panose="02010609060101010101" pitchFamily="49" charset="-122"/>
              </a:rPr>
              <a:t>近期已发表与本项目有关的主要论著目录和获得学术奖励情况及在本项目中承担的任务</a:t>
            </a:r>
          </a:p>
          <a:p>
            <a:pPr lvl="2">
              <a:lnSpc>
                <a:spcPct val="130000"/>
              </a:lnSpc>
            </a:pPr>
            <a:r>
              <a:rPr lang="zh-CN" altLang="en-US" sz="2000">
                <a:solidFill>
                  <a:srgbClr val="000066"/>
                </a:solidFill>
                <a:latin typeface="黑体" panose="02010609060101010101" pitchFamily="49" charset="-122"/>
                <a:ea typeface="黑体" panose="02010609060101010101" pitchFamily="49" charset="-122"/>
              </a:rPr>
              <a:t>论著目录要求详细列出所有作者、论著题目、期刊名或出版社名、年、卷（期）、起止页码等</a:t>
            </a:r>
          </a:p>
          <a:p>
            <a:pPr lvl="2">
              <a:lnSpc>
                <a:spcPct val="130000"/>
              </a:lnSpc>
              <a:buFontTx/>
              <a:buNone/>
            </a:pPr>
            <a:r>
              <a:rPr lang="zh-CN" altLang="en-US" sz="2000">
                <a:solidFill>
                  <a:srgbClr val="000066"/>
                </a:solidFill>
                <a:latin typeface="黑体" panose="02010609060101010101" pitchFamily="49" charset="-122"/>
                <a:ea typeface="黑体" panose="02010609060101010101" pitchFamily="49" charset="-122"/>
              </a:rPr>
              <a:t>    </a:t>
            </a:r>
            <a:r>
              <a:rPr lang="zh-CN" altLang="en-US" sz="2000">
                <a:solidFill>
                  <a:srgbClr val="FF0000"/>
                </a:solidFill>
                <a:latin typeface="黑体" panose="02010609060101010101" pitchFamily="49" charset="-122"/>
                <a:ea typeface="黑体" panose="02010609060101010101" pitchFamily="49" charset="-122"/>
              </a:rPr>
              <a:t>与本课题无关不要列（避免做假）</a:t>
            </a:r>
          </a:p>
          <a:p>
            <a:pPr lvl="2">
              <a:lnSpc>
                <a:spcPct val="130000"/>
              </a:lnSpc>
            </a:pPr>
            <a:r>
              <a:rPr lang="zh-CN" altLang="en-US" sz="2000">
                <a:solidFill>
                  <a:srgbClr val="000066"/>
                </a:solidFill>
                <a:latin typeface="黑体" panose="02010609060101010101" pitchFamily="49" charset="-122"/>
                <a:ea typeface="黑体" panose="02010609060101010101" pitchFamily="49" charset="-122"/>
              </a:rPr>
              <a:t>奖励情况须详细列出全部受奖人员、奖励名称等级、授奖年等）</a:t>
            </a:r>
          </a:p>
        </p:txBody>
      </p:sp>
    </p:spTree>
    <p:extLst>
      <p:ext uri="{BB962C8B-B14F-4D97-AF65-F5344CB8AC3E}">
        <p14:creationId xmlns:p14="http://schemas.microsoft.com/office/powerpoint/2010/main" val="1680755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9E5A26CC-2D2B-489B-83EE-346A88B616BF}"/>
              </a:ext>
            </a:extLst>
          </p:cNvPr>
          <p:cNvSpPr>
            <a:spLocks noGrp="1" noChangeArrowheads="1"/>
          </p:cNvSpPr>
          <p:nvPr>
            <p:ph type="body" idx="1"/>
          </p:nvPr>
        </p:nvSpPr>
        <p:spPr>
          <a:xfrm>
            <a:off x="457200" y="762000"/>
            <a:ext cx="8229600" cy="4525963"/>
          </a:xfrm>
        </p:spPr>
        <p:txBody>
          <a:bodyPr/>
          <a:lstStyle/>
          <a:p>
            <a:pPr>
              <a:lnSpc>
                <a:spcPct val="150000"/>
              </a:lnSpc>
              <a:buFontTx/>
              <a:buNone/>
            </a:pPr>
            <a:r>
              <a:rPr lang="en-US" altLang="zh-CN" sz="2800">
                <a:solidFill>
                  <a:srgbClr val="000066"/>
                </a:solidFill>
                <a:latin typeface="黑体" panose="02010609060101010101" pitchFamily="49" charset="-122"/>
                <a:ea typeface="黑体" panose="02010609060101010101" pitchFamily="49" charset="-122"/>
              </a:rPr>
              <a:t> 4</a:t>
            </a:r>
            <a:r>
              <a:rPr lang="zh-CN" altLang="en-US" sz="2800">
                <a:solidFill>
                  <a:srgbClr val="000066"/>
                </a:solidFill>
                <a:latin typeface="黑体" panose="02010609060101010101" pitchFamily="49" charset="-122"/>
                <a:ea typeface="黑体" panose="02010609060101010101" pitchFamily="49" charset="-122"/>
              </a:rPr>
              <a:t>、</a:t>
            </a:r>
            <a:r>
              <a:rPr lang="zh-CN" altLang="en-US" sz="2800" b="1">
                <a:solidFill>
                  <a:srgbClr val="000066"/>
                </a:solidFill>
                <a:latin typeface="黑体" panose="02010609060101010101" pitchFamily="49" charset="-122"/>
                <a:ea typeface="黑体" panose="02010609060101010101" pitchFamily="49" charset="-122"/>
              </a:rPr>
              <a:t>承担科研项目情况</a:t>
            </a:r>
          </a:p>
          <a:p>
            <a:pPr>
              <a:lnSpc>
                <a:spcPct val="150000"/>
              </a:lnSpc>
              <a:buFontTx/>
              <a:buNone/>
            </a:pPr>
            <a:r>
              <a:rPr lang="zh-CN" altLang="en-US" sz="2800" b="1">
                <a:solidFill>
                  <a:srgbClr val="000066"/>
                </a:solidFill>
                <a:latin typeface="黑体" panose="02010609060101010101" pitchFamily="49" charset="-122"/>
                <a:ea typeface="黑体" panose="02010609060101010101" pitchFamily="49" charset="-122"/>
              </a:rPr>
              <a:t>   </a:t>
            </a:r>
            <a:r>
              <a:rPr lang="zh-CN" altLang="en-US" sz="2000">
                <a:solidFill>
                  <a:srgbClr val="000066"/>
                </a:solidFill>
                <a:latin typeface="黑体" panose="02010609060101010101" pitchFamily="49" charset="-122"/>
                <a:ea typeface="黑体" panose="02010609060101010101" pitchFamily="49" charset="-122"/>
              </a:rPr>
              <a:t>（申请者和项目组主要成员正在承担的科研项目情况，包括自然科学基金的项目，要注明项目的名称和编号、经费来源、起止年月、负责的内容等。）</a:t>
            </a:r>
            <a:endParaRPr lang="zh-CN" altLang="en-US" sz="2000" b="1">
              <a:solidFill>
                <a:srgbClr val="000066"/>
              </a:solidFill>
              <a:latin typeface="黑体" panose="02010609060101010101" pitchFamily="49" charset="-122"/>
              <a:ea typeface="黑体" panose="02010609060101010101" pitchFamily="49" charset="-122"/>
            </a:endParaRPr>
          </a:p>
          <a:p>
            <a:pPr>
              <a:lnSpc>
                <a:spcPct val="150000"/>
              </a:lnSpc>
              <a:buFontTx/>
              <a:buNone/>
            </a:pPr>
            <a:endParaRPr lang="en-US" altLang="zh-CN" sz="2000">
              <a:solidFill>
                <a:srgbClr val="000066"/>
              </a:solidFill>
              <a:latin typeface="黑体" panose="02010609060101010101" pitchFamily="49" charset="-122"/>
              <a:ea typeface="黑体" panose="02010609060101010101" pitchFamily="49" charset="-122"/>
            </a:endParaRPr>
          </a:p>
        </p:txBody>
      </p:sp>
      <p:sp>
        <p:nvSpPr>
          <p:cNvPr id="160773" name="Text Box 5">
            <a:extLst>
              <a:ext uri="{FF2B5EF4-FFF2-40B4-BE49-F238E27FC236}">
                <a16:creationId xmlns:a16="http://schemas.microsoft.com/office/drawing/2014/main" id="{BC8E02C2-D2F3-4BCB-81B5-4B2469F88FD6}"/>
              </a:ext>
            </a:extLst>
          </p:cNvPr>
          <p:cNvSpPr txBox="1">
            <a:spLocks noChangeArrowheads="1"/>
          </p:cNvSpPr>
          <p:nvPr/>
        </p:nvSpPr>
        <p:spPr bwMode="auto">
          <a:xfrm>
            <a:off x="1066800" y="36576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rgbClr val="FF0000"/>
                </a:solidFill>
                <a:ea typeface="黑体" panose="02010609060101010101" pitchFamily="49" charset="-122"/>
              </a:rPr>
              <a:t>明确本项目与其他项目内容的不同之处</a:t>
            </a:r>
          </a:p>
        </p:txBody>
      </p:sp>
    </p:spTree>
    <p:extLst>
      <p:ext uri="{BB962C8B-B14F-4D97-AF65-F5344CB8AC3E}">
        <p14:creationId xmlns:p14="http://schemas.microsoft.com/office/powerpoint/2010/main" val="14936805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A418184D-B904-42D1-9548-8B142572077F}"/>
              </a:ext>
            </a:extLst>
          </p:cNvPr>
          <p:cNvSpPr>
            <a:spLocks noGrp="1" noChangeArrowheads="1"/>
          </p:cNvSpPr>
          <p:nvPr>
            <p:ph type="body" idx="1"/>
          </p:nvPr>
        </p:nvSpPr>
        <p:spPr>
          <a:xfrm>
            <a:off x="381000" y="533400"/>
            <a:ext cx="8229600" cy="4525963"/>
          </a:xfrm>
        </p:spPr>
        <p:txBody>
          <a:bodyPr/>
          <a:lstStyle/>
          <a:p>
            <a:pPr>
              <a:lnSpc>
                <a:spcPct val="130000"/>
              </a:lnSpc>
              <a:buFontTx/>
              <a:buNone/>
            </a:pPr>
            <a:r>
              <a:rPr lang="en-US" altLang="zh-CN" sz="2800" b="1">
                <a:solidFill>
                  <a:srgbClr val="000066"/>
                </a:solidFill>
                <a:latin typeface="黑体" panose="02010609060101010101" pitchFamily="49" charset="-122"/>
                <a:ea typeface="黑体" panose="02010609060101010101" pitchFamily="49" charset="-122"/>
              </a:rPr>
              <a:t>  5</a:t>
            </a:r>
            <a:r>
              <a:rPr lang="zh-CN" altLang="en-US" sz="2800" b="1">
                <a:solidFill>
                  <a:srgbClr val="000066"/>
                </a:solidFill>
                <a:latin typeface="黑体" panose="02010609060101010101" pitchFamily="49" charset="-122"/>
                <a:ea typeface="黑体" panose="02010609060101010101" pitchFamily="49" charset="-122"/>
              </a:rPr>
              <a:t>、完成自然科学基金项目情况</a:t>
            </a:r>
          </a:p>
          <a:p>
            <a:pPr>
              <a:lnSpc>
                <a:spcPct val="130000"/>
              </a:lnSpc>
              <a:buFontTx/>
              <a:buNone/>
            </a:pPr>
            <a:r>
              <a:rPr lang="zh-CN" altLang="en-US" sz="2800" b="1">
                <a:solidFill>
                  <a:srgbClr val="000066"/>
                </a:solidFill>
                <a:latin typeface="黑体" panose="02010609060101010101" pitchFamily="49" charset="-122"/>
                <a:ea typeface="黑体" panose="02010609060101010101" pitchFamily="49" charset="-122"/>
              </a:rPr>
              <a:t>  </a:t>
            </a:r>
            <a:r>
              <a:rPr lang="zh-CN" altLang="en-US" sz="2000">
                <a:solidFill>
                  <a:srgbClr val="000066"/>
                </a:solidFill>
                <a:latin typeface="黑体" panose="02010609060101010101" pitchFamily="49" charset="-122"/>
                <a:ea typeface="黑体" panose="02010609060101010101" pitchFamily="49" charset="-122"/>
              </a:rPr>
              <a:t>（对申请者负责的前一个已结题科学基金项目（项目名称及批准号）完成情况、后续研究进展及与本申请项目的关系加以详细说明。另附该已结题项目研究工作总结摘要（限</a:t>
            </a:r>
            <a:r>
              <a:rPr lang="en-US" altLang="zh-CN" sz="2000">
                <a:solidFill>
                  <a:srgbClr val="000066"/>
                </a:solidFill>
                <a:latin typeface="黑体" panose="02010609060101010101" pitchFamily="49" charset="-122"/>
                <a:ea typeface="黑体" panose="02010609060101010101" pitchFamily="49" charset="-122"/>
              </a:rPr>
              <a:t>500</a:t>
            </a:r>
            <a:r>
              <a:rPr lang="zh-CN" altLang="en-US" sz="2000">
                <a:solidFill>
                  <a:srgbClr val="000066"/>
                </a:solidFill>
                <a:latin typeface="黑体" panose="02010609060101010101" pitchFamily="49" charset="-122"/>
                <a:ea typeface="黑体" panose="02010609060101010101" pitchFamily="49" charset="-122"/>
              </a:rPr>
              <a:t>字）和相关成果的详细目录。）</a:t>
            </a:r>
          </a:p>
        </p:txBody>
      </p:sp>
      <p:sp>
        <p:nvSpPr>
          <p:cNvPr id="162820" name="Text Box 4">
            <a:extLst>
              <a:ext uri="{FF2B5EF4-FFF2-40B4-BE49-F238E27FC236}">
                <a16:creationId xmlns:a16="http://schemas.microsoft.com/office/drawing/2014/main" id="{AB2EAEDA-FB19-4C3A-9D14-8B5C3227DA31}"/>
              </a:ext>
            </a:extLst>
          </p:cNvPr>
          <p:cNvSpPr txBox="1">
            <a:spLocks noChangeArrowheads="1"/>
          </p:cNvSpPr>
          <p:nvPr/>
        </p:nvSpPr>
        <p:spPr bwMode="auto">
          <a:xfrm>
            <a:off x="1143000" y="3505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solidFill>
                  <a:srgbClr val="FF0000"/>
                </a:solidFill>
                <a:ea typeface="黑体" panose="02010609060101010101" pitchFamily="49" charset="-122"/>
              </a:rPr>
              <a:t>已完成项目的情况对此有很大的影响</a:t>
            </a:r>
          </a:p>
        </p:txBody>
      </p:sp>
    </p:spTree>
    <p:extLst>
      <p:ext uri="{BB962C8B-B14F-4D97-AF65-F5344CB8AC3E}">
        <p14:creationId xmlns:p14="http://schemas.microsoft.com/office/powerpoint/2010/main" val="21460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7564" y="1772816"/>
            <a:ext cx="7848872" cy="3093154"/>
          </a:xfrm>
          <a:prstGeom prst="rect">
            <a:avLst/>
          </a:prstGeom>
        </p:spPr>
        <p:txBody>
          <a:bodyPr wrap="square">
            <a:spAutoFit/>
          </a:bodyPr>
          <a:lstStyle/>
          <a:p>
            <a:pPr marL="285750" lvl="0" indent="-285750" algn="just">
              <a:lnSpc>
                <a:spcPct val="150000"/>
              </a:lnSpc>
              <a:buClr>
                <a:srgbClr val="FF0000"/>
              </a:buClr>
              <a:buSzPct val="100000"/>
              <a:buFont typeface="Wingdings" pitchFamily="2" charset="2"/>
              <a:buChar char="p"/>
            </a:pPr>
            <a:r>
              <a:rPr lang="zh-CN" altLang="en-US" sz="2600" b="1" dirty="0">
                <a:solidFill>
                  <a:srgbClr val="0000FF"/>
                </a:solidFill>
                <a:latin typeface="黑体" pitchFamily="49" charset="-122"/>
                <a:ea typeface="黑体" pitchFamily="49" charset="-122"/>
              </a:rPr>
              <a:t>优秀学术专著出版资助：</a:t>
            </a:r>
            <a:r>
              <a:rPr lang="zh-CN" altLang="en-US" sz="2600" dirty="0">
                <a:solidFill>
                  <a:srgbClr val="0000FF"/>
                </a:solidFill>
                <a:latin typeface="黑体" pitchFamily="49" charset="-122"/>
                <a:ea typeface="黑体" pitchFamily="49" charset="-122"/>
              </a:rPr>
              <a:t>在站</a:t>
            </a:r>
            <a:r>
              <a:rPr lang="zh-CN" altLang="en-US" sz="2600" dirty="0">
                <a:solidFill>
                  <a:srgbClr val="FF0000"/>
                </a:solidFill>
                <a:latin typeface="黑体" pitchFamily="49" charset="-122"/>
                <a:ea typeface="黑体" pitchFamily="49" charset="-122"/>
              </a:rPr>
              <a:t>两年以上或已出站</a:t>
            </a:r>
            <a:r>
              <a:rPr lang="zh-CN" altLang="en-US" sz="2600" dirty="0">
                <a:solidFill>
                  <a:srgbClr val="0000FF"/>
                </a:solidFill>
                <a:latin typeface="黑体" pitchFamily="49" charset="-122"/>
                <a:ea typeface="黑体" pitchFamily="49" charset="-122"/>
              </a:rPr>
              <a:t>的博士后；</a:t>
            </a:r>
            <a:endParaRPr lang="en-US" altLang="zh-CN" sz="2600" dirty="0">
              <a:solidFill>
                <a:srgbClr val="0000FF"/>
              </a:solidFill>
              <a:latin typeface="黑体" pitchFamily="49" charset="-122"/>
              <a:ea typeface="黑体" pitchFamily="49" charset="-122"/>
            </a:endParaRPr>
          </a:p>
          <a:p>
            <a:pPr marL="285750" lvl="0" indent="-285750" algn="just">
              <a:lnSpc>
                <a:spcPct val="150000"/>
              </a:lnSpc>
              <a:buClr>
                <a:srgbClr val="FF0000"/>
              </a:buClr>
              <a:buSzPct val="100000"/>
              <a:buFont typeface="Wingdings" pitchFamily="2" charset="2"/>
              <a:buChar char="p"/>
            </a:pPr>
            <a:r>
              <a:rPr lang="zh-CN" altLang="en-US" sz="2600" dirty="0">
                <a:solidFill>
                  <a:srgbClr val="0000FF"/>
                </a:solidFill>
                <a:latin typeface="黑体" pitchFamily="49" charset="-122"/>
                <a:ea typeface="黑体" pitchFamily="49" charset="-122"/>
              </a:rPr>
              <a:t>在站期间</a:t>
            </a:r>
            <a:r>
              <a:rPr lang="zh-CN" altLang="en-US" sz="2600" dirty="0">
                <a:solidFill>
                  <a:srgbClr val="FF0000"/>
                </a:solidFill>
                <a:latin typeface="黑体" pitchFamily="49" charset="-122"/>
                <a:ea typeface="黑体" pitchFamily="49" charset="-122"/>
              </a:rPr>
              <a:t>曾获</a:t>
            </a:r>
            <a:r>
              <a:rPr lang="zh-CN" altLang="en-US" sz="2600" dirty="0">
                <a:solidFill>
                  <a:srgbClr val="0000FF"/>
                </a:solidFill>
                <a:latin typeface="黑体" pitchFamily="49" charset="-122"/>
                <a:ea typeface="黑体" pitchFamily="49" charset="-122"/>
              </a:rPr>
              <a:t>中国博士后科学基金资助者优先；</a:t>
            </a:r>
            <a:endParaRPr lang="en-US" altLang="zh-CN" sz="2600" dirty="0">
              <a:solidFill>
                <a:srgbClr val="0000FF"/>
              </a:solidFill>
              <a:latin typeface="黑体" pitchFamily="49" charset="-122"/>
              <a:ea typeface="黑体" pitchFamily="49" charset="-122"/>
            </a:endParaRPr>
          </a:p>
          <a:p>
            <a:pPr marL="285750" lvl="0" indent="-285750" algn="just">
              <a:lnSpc>
                <a:spcPct val="150000"/>
              </a:lnSpc>
              <a:buClr>
                <a:srgbClr val="FF0000"/>
              </a:buClr>
              <a:buSzPct val="100000"/>
              <a:buFont typeface="Wingdings" pitchFamily="2" charset="2"/>
              <a:buChar char="p"/>
            </a:pPr>
            <a:r>
              <a:rPr lang="zh-CN" altLang="en-US" sz="2600" dirty="0">
                <a:solidFill>
                  <a:srgbClr val="0000FF"/>
                </a:solidFill>
                <a:latin typeface="黑体" pitchFamily="49" charset="-122"/>
                <a:ea typeface="黑体" pitchFamily="49" charset="-122"/>
              </a:rPr>
              <a:t>申请人须为所投专著的</a:t>
            </a:r>
            <a:r>
              <a:rPr lang="zh-CN" altLang="en-US" sz="2600" dirty="0">
                <a:solidFill>
                  <a:srgbClr val="FF0000"/>
                </a:solidFill>
                <a:latin typeface="黑体" pitchFamily="49" charset="-122"/>
                <a:ea typeface="黑体" pitchFamily="49" charset="-122"/>
              </a:rPr>
              <a:t>唯一</a:t>
            </a:r>
            <a:r>
              <a:rPr lang="zh-CN" altLang="en-US" sz="2600" dirty="0">
                <a:solidFill>
                  <a:srgbClr val="0000FF"/>
                </a:solidFill>
                <a:latin typeface="黑体" pitchFamily="49" charset="-122"/>
                <a:ea typeface="黑体" pitchFamily="49" charset="-122"/>
              </a:rPr>
              <a:t>作者，专著学科领域为自然科学，字数应不少于</a:t>
            </a:r>
            <a:r>
              <a:rPr lang="en-US" altLang="zh-CN" sz="2600" dirty="0">
                <a:solidFill>
                  <a:srgbClr val="0000FF"/>
                </a:solidFill>
                <a:latin typeface="黑体" pitchFamily="49" charset="-122"/>
                <a:ea typeface="黑体" pitchFamily="49" charset="-122"/>
              </a:rPr>
              <a:t>15</a:t>
            </a:r>
            <a:r>
              <a:rPr lang="zh-CN" altLang="en-US" sz="2600" dirty="0">
                <a:solidFill>
                  <a:srgbClr val="0000FF"/>
                </a:solidFill>
                <a:latin typeface="黑体" pitchFamily="49" charset="-122"/>
                <a:ea typeface="黑体" pitchFamily="49" charset="-122"/>
              </a:rPr>
              <a:t>万字。</a:t>
            </a:r>
            <a:endParaRPr lang="en-US" altLang="zh-CN" sz="2600" dirty="0">
              <a:solidFill>
                <a:srgbClr val="0000FF"/>
              </a:solidFill>
              <a:latin typeface="黑体" pitchFamily="49" charset="-122"/>
              <a:ea typeface="黑体" pitchFamily="49" charset="-122"/>
            </a:endParaRPr>
          </a:p>
        </p:txBody>
      </p:sp>
      <p:sp>
        <p:nvSpPr>
          <p:cNvPr id="4" name="矩形 3">
            <a:extLst>
              <a:ext uri="{FF2B5EF4-FFF2-40B4-BE49-F238E27FC236}">
                <a16:creationId xmlns:a16="http://schemas.microsoft.com/office/drawing/2014/main" id="{B40CDCAA-B6CE-4027-A8EE-A01ECB57EC54}"/>
              </a:ext>
            </a:extLst>
          </p:cNvPr>
          <p:cNvSpPr/>
          <p:nvPr/>
        </p:nvSpPr>
        <p:spPr>
          <a:xfrm>
            <a:off x="1619672" y="980728"/>
            <a:ext cx="5540299"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博士后基金特别资助申请条件</a:t>
            </a:r>
            <a:endParaRPr lang="zh-CN" altLang="zh-CN" sz="32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0051860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F8D2CC1C-6DFB-4EB2-AEC4-6A9DFBE28462}"/>
              </a:ext>
            </a:extLst>
          </p:cNvPr>
          <p:cNvSpPr>
            <a:spLocks noGrp="1" noChangeArrowheads="1"/>
          </p:cNvSpPr>
          <p:nvPr>
            <p:ph type="body" idx="1"/>
          </p:nvPr>
        </p:nvSpPr>
        <p:spPr>
          <a:xfrm>
            <a:off x="457200" y="609600"/>
            <a:ext cx="8229600" cy="5181600"/>
          </a:xfrm>
        </p:spPr>
        <p:txBody>
          <a:bodyPr/>
          <a:lstStyle/>
          <a:p>
            <a:pPr>
              <a:lnSpc>
                <a:spcPct val="140000"/>
              </a:lnSpc>
              <a:buFontTx/>
              <a:buNone/>
            </a:pPr>
            <a:r>
              <a:rPr lang="zh-CN" altLang="en-US" b="1">
                <a:solidFill>
                  <a:srgbClr val="000066"/>
                </a:solidFill>
              </a:rPr>
              <a:t>（三）经费申请说明</a:t>
            </a:r>
          </a:p>
          <a:p>
            <a:pPr>
              <a:lnSpc>
                <a:spcPct val="110000"/>
              </a:lnSpc>
              <a:buFontTx/>
              <a:buNone/>
            </a:pPr>
            <a:r>
              <a:rPr lang="zh-CN" altLang="en-US" b="1">
                <a:solidFill>
                  <a:srgbClr val="000066"/>
                </a:solidFill>
              </a:rPr>
              <a:t>    </a:t>
            </a:r>
            <a:r>
              <a:rPr lang="zh-CN" altLang="en-US" sz="2400">
                <a:solidFill>
                  <a:srgbClr val="000066"/>
                </a:solidFill>
              </a:rPr>
              <a:t>（要求按照</a:t>
            </a:r>
            <a:r>
              <a:rPr lang="en-US" altLang="zh-CN" sz="2400">
                <a:solidFill>
                  <a:srgbClr val="000066"/>
                </a:solidFill>
              </a:rPr>
              <a:t>《</a:t>
            </a:r>
            <a:r>
              <a:rPr lang="zh-CN" altLang="en-US" sz="2400">
                <a:solidFill>
                  <a:srgbClr val="000066"/>
                </a:solidFill>
              </a:rPr>
              <a:t>国家自然科学基金经费管理办法</a:t>
            </a:r>
            <a:r>
              <a:rPr lang="en-US" altLang="zh-CN" sz="2400">
                <a:solidFill>
                  <a:srgbClr val="000066"/>
                </a:solidFill>
              </a:rPr>
              <a:t>》</a:t>
            </a:r>
            <a:r>
              <a:rPr lang="zh-CN" altLang="en-US" sz="2400">
                <a:solidFill>
                  <a:srgbClr val="000066"/>
                </a:solidFill>
              </a:rPr>
              <a:t>认真填写，购置</a:t>
            </a:r>
            <a:r>
              <a:rPr lang="en-US" altLang="zh-CN" sz="2400">
                <a:solidFill>
                  <a:srgbClr val="000066"/>
                </a:solidFill>
              </a:rPr>
              <a:t>5</a:t>
            </a:r>
            <a:r>
              <a:rPr lang="zh-CN" altLang="en-US" sz="2400">
                <a:solidFill>
                  <a:srgbClr val="000066"/>
                </a:solidFill>
              </a:rPr>
              <a:t>万元以上固定资产及设备等，须逐项说明与项目研究的直接相关性及必要性。）</a:t>
            </a:r>
          </a:p>
          <a:p>
            <a:pPr>
              <a:lnSpc>
                <a:spcPct val="110000"/>
              </a:lnSpc>
              <a:buFontTx/>
              <a:buNone/>
            </a:pPr>
            <a:endParaRPr lang="zh-CN" altLang="en-US" sz="2400">
              <a:solidFill>
                <a:srgbClr val="000066"/>
              </a:solidFill>
            </a:endParaRPr>
          </a:p>
          <a:p>
            <a:pPr>
              <a:lnSpc>
                <a:spcPct val="110000"/>
              </a:lnSpc>
              <a:buFontTx/>
              <a:buNone/>
            </a:pPr>
            <a:r>
              <a:rPr lang="zh-CN" altLang="en-US" sz="2400">
                <a:solidFill>
                  <a:srgbClr val="000066"/>
                </a:solidFill>
              </a:rPr>
              <a:t>         </a:t>
            </a:r>
            <a:r>
              <a:rPr lang="zh-CN" altLang="en-US" sz="2400">
                <a:solidFill>
                  <a:srgbClr val="FF0000"/>
                </a:solidFill>
                <a:ea typeface="黑体" panose="02010609060101010101" pitchFamily="49" charset="-122"/>
              </a:rPr>
              <a:t>经费审计很规范，注意各项比例、购置大型仪器</a:t>
            </a:r>
            <a:endParaRPr lang="zh-CN" altLang="en-US" sz="2400" b="1">
              <a:solidFill>
                <a:srgbClr val="FF0000"/>
              </a:solidFill>
              <a:ea typeface="黑体" panose="02010609060101010101" pitchFamily="49" charset="-122"/>
            </a:endParaRPr>
          </a:p>
        </p:txBody>
      </p:sp>
    </p:spTree>
    <p:extLst>
      <p:ext uri="{BB962C8B-B14F-4D97-AF65-F5344CB8AC3E}">
        <p14:creationId xmlns:p14="http://schemas.microsoft.com/office/powerpoint/2010/main" val="71327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8448E1A-F2B5-4CE3-B542-D034BD60D410}"/>
              </a:ext>
            </a:extLst>
          </p:cNvPr>
          <p:cNvSpPr>
            <a:spLocks noGrp="1" noChangeArrowheads="1"/>
          </p:cNvSpPr>
          <p:nvPr>
            <p:ph type="body" idx="1"/>
          </p:nvPr>
        </p:nvSpPr>
        <p:spPr>
          <a:xfrm>
            <a:off x="457200" y="762000"/>
            <a:ext cx="8229600" cy="5181600"/>
          </a:xfrm>
        </p:spPr>
        <p:txBody>
          <a:bodyPr/>
          <a:lstStyle/>
          <a:p>
            <a:pPr>
              <a:lnSpc>
                <a:spcPct val="140000"/>
              </a:lnSpc>
              <a:buFontTx/>
              <a:buNone/>
            </a:pPr>
            <a:r>
              <a:rPr lang="zh-CN" altLang="en-US" b="1">
                <a:solidFill>
                  <a:srgbClr val="000066"/>
                </a:solidFill>
              </a:rPr>
              <a:t>（四）其他附件清单（附件材料复印后随纸质</a:t>
            </a:r>
            <a:r>
              <a:rPr lang="en-US" altLang="zh-CN" b="1">
                <a:solidFill>
                  <a:srgbClr val="000066"/>
                </a:solidFill>
              </a:rPr>
              <a:t>《</a:t>
            </a:r>
            <a:r>
              <a:rPr lang="zh-CN" altLang="en-US" b="1">
                <a:solidFill>
                  <a:srgbClr val="000066"/>
                </a:solidFill>
              </a:rPr>
              <a:t>申请书</a:t>
            </a:r>
            <a:r>
              <a:rPr lang="en-US" altLang="zh-CN" b="1">
                <a:solidFill>
                  <a:srgbClr val="000066"/>
                </a:solidFill>
              </a:rPr>
              <a:t>》</a:t>
            </a:r>
            <a:r>
              <a:rPr lang="zh-CN" altLang="en-US" b="1">
                <a:solidFill>
                  <a:srgbClr val="000066"/>
                </a:solidFill>
              </a:rPr>
              <a:t>一并上交）</a:t>
            </a:r>
            <a:endParaRPr lang="zh-CN" altLang="en-US">
              <a:solidFill>
                <a:srgbClr val="000066"/>
              </a:solidFill>
            </a:endParaRPr>
          </a:p>
          <a:p>
            <a:pPr>
              <a:lnSpc>
                <a:spcPct val="140000"/>
              </a:lnSpc>
              <a:spcBef>
                <a:spcPct val="0"/>
              </a:spcBef>
              <a:buFontTx/>
              <a:buNone/>
            </a:pPr>
            <a:r>
              <a:rPr lang="zh-CN" altLang="en-US">
                <a:solidFill>
                  <a:srgbClr val="000066"/>
                </a:solidFill>
              </a:rPr>
              <a:t>    </a:t>
            </a:r>
            <a:r>
              <a:rPr lang="zh-CN" altLang="en-US" sz="1800">
                <a:solidFill>
                  <a:srgbClr val="000066"/>
                </a:solidFill>
              </a:rPr>
              <a:t>（随纸质申请书一同报送的附件清单，如：具有中级技术职称申请者的推荐信或在职研究生申请项目的导师推荐信等。</a:t>
            </a:r>
            <a:r>
              <a:rPr lang="zh-CN" altLang="en-US" sz="1800" u="sng">
                <a:solidFill>
                  <a:srgbClr val="000066"/>
                </a:solidFill>
              </a:rPr>
              <a:t>在导师的推荐信中，需要说明申请课题与学位论文的关系，承担课题后的工作时间和条件保证等。）</a:t>
            </a:r>
          </a:p>
        </p:txBody>
      </p:sp>
    </p:spTree>
    <p:extLst>
      <p:ext uri="{BB962C8B-B14F-4D97-AF65-F5344CB8AC3E}">
        <p14:creationId xmlns:p14="http://schemas.microsoft.com/office/powerpoint/2010/main" val="414694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70100FE-95AF-4B9A-A71A-F2C971B372F6}"/>
              </a:ext>
            </a:extLst>
          </p:cNvPr>
          <p:cNvSpPr>
            <a:spLocks noGrp="1" noChangeArrowheads="1"/>
          </p:cNvSpPr>
          <p:nvPr>
            <p:ph type="title"/>
          </p:nvPr>
        </p:nvSpPr>
        <p:spPr>
          <a:xfrm>
            <a:off x="304800" y="228600"/>
            <a:ext cx="8229600" cy="838200"/>
          </a:xfrm>
        </p:spPr>
        <p:txBody>
          <a:bodyPr/>
          <a:lstStyle/>
          <a:p>
            <a:r>
              <a:rPr lang="zh-CN" altLang="en-US" sz="3600" b="1">
                <a:solidFill>
                  <a:srgbClr val="800000"/>
                </a:solidFill>
                <a:ea typeface="黑体" panose="02010609060101010101" pitchFamily="49" charset="-122"/>
              </a:rPr>
              <a:t>（五）签字和盖章</a:t>
            </a:r>
          </a:p>
        </p:txBody>
      </p:sp>
      <p:pic>
        <p:nvPicPr>
          <p:cNvPr id="22532" name="Picture 4">
            <a:extLst>
              <a:ext uri="{FF2B5EF4-FFF2-40B4-BE49-F238E27FC236}">
                <a16:creationId xmlns:a16="http://schemas.microsoft.com/office/drawing/2014/main" id="{2374C1A2-DAFD-4009-A857-DFC9196B2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934200" cy="2624138"/>
          </a:xfrm>
          <a:prstGeom prst="rect">
            <a:avLst/>
          </a:prstGeom>
          <a:noFill/>
          <a:extLst>
            <a:ext uri="{909E8E84-426E-40DD-AFC4-6F175D3DCCD1}">
              <a14:hiddenFill xmlns:a14="http://schemas.microsoft.com/office/drawing/2010/main">
                <a:solidFill>
                  <a:srgbClr val="FFFFFF"/>
                </a:solidFill>
              </a14:hiddenFill>
            </a:ext>
          </a:extLst>
        </p:spPr>
      </p:pic>
      <p:sp>
        <p:nvSpPr>
          <p:cNvPr id="22534" name="Oval 6">
            <a:extLst>
              <a:ext uri="{FF2B5EF4-FFF2-40B4-BE49-F238E27FC236}">
                <a16:creationId xmlns:a16="http://schemas.microsoft.com/office/drawing/2014/main" id="{10D9808C-4783-4009-83A6-1A0BA02E2850}"/>
              </a:ext>
            </a:extLst>
          </p:cNvPr>
          <p:cNvSpPr>
            <a:spLocks noChangeArrowheads="1"/>
          </p:cNvSpPr>
          <p:nvPr/>
        </p:nvSpPr>
        <p:spPr bwMode="auto">
          <a:xfrm>
            <a:off x="3733800" y="4876800"/>
            <a:ext cx="2590800" cy="12954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0000"/>
              </a:lnSpc>
            </a:pPr>
            <a:r>
              <a:rPr lang="zh-CN" altLang="en-US" sz="1800">
                <a:solidFill>
                  <a:srgbClr val="000066"/>
                </a:solidFill>
                <a:ea typeface="黑体" panose="02010609060101010101" pitchFamily="49" charset="-122"/>
              </a:rPr>
              <a:t>不签字，初审不合格</a:t>
            </a:r>
          </a:p>
          <a:p>
            <a:pPr algn="ctr">
              <a:lnSpc>
                <a:spcPct val="120000"/>
              </a:lnSpc>
            </a:pPr>
            <a:r>
              <a:rPr lang="zh-CN" altLang="en-US" sz="1800">
                <a:solidFill>
                  <a:srgbClr val="000066"/>
                </a:solidFill>
                <a:ea typeface="黑体" panose="02010609060101010101" pitchFamily="49" charset="-122"/>
              </a:rPr>
              <a:t>不能进入网评</a:t>
            </a:r>
          </a:p>
        </p:txBody>
      </p:sp>
    </p:spTree>
    <p:extLst>
      <p:ext uri="{BB962C8B-B14F-4D97-AF65-F5344CB8AC3E}">
        <p14:creationId xmlns:p14="http://schemas.microsoft.com/office/powerpoint/2010/main" val="2753010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2708F739-DECD-486C-B095-6638CF608BF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609600"/>
            <a:ext cx="6324600" cy="580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Oval 5">
            <a:extLst>
              <a:ext uri="{FF2B5EF4-FFF2-40B4-BE49-F238E27FC236}">
                <a16:creationId xmlns:a16="http://schemas.microsoft.com/office/drawing/2014/main" id="{3B647AD2-2207-4B4F-8FF5-DD03FDD14D77}"/>
              </a:ext>
            </a:extLst>
          </p:cNvPr>
          <p:cNvSpPr>
            <a:spLocks noChangeArrowheads="1"/>
          </p:cNvSpPr>
          <p:nvPr/>
        </p:nvSpPr>
        <p:spPr bwMode="auto">
          <a:xfrm>
            <a:off x="6096000" y="3276600"/>
            <a:ext cx="2590800" cy="12954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0000"/>
              </a:lnSpc>
            </a:pPr>
            <a:r>
              <a:rPr lang="zh-CN" altLang="en-US" sz="1800">
                <a:solidFill>
                  <a:srgbClr val="000066"/>
                </a:solidFill>
                <a:ea typeface="黑体" panose="02010609060101010101" pitchFamily="49" charset="-122"/>
              </a:rPr>
              <a:t>初审不合格</a:t>
            </a:r>
          </a:p>
          <a:p>
            <a:pPr algn="ctr">
              <a:lnSpc>
                <a:spcPct val="120000"/>
              </a:lnSpc>
            </a:pPr>
            <a:r>
              <a:rPr lang="zh-CN" altLang="en-US" sz="1800">
                <a:solidFill>
                  <a:srgbClr val="000066"/>
                </a:solidFill>
                <a:ea typeface="黑体" panose="02010609060101010101" pitchFamily="49" charset="-122"/>
              </a:rPr>
              <a:t>不签字</a:t>
            </a:r>
          </a:p>
          <a:p>
            <a:pPr algn="ctr">
              <a:lnSpc>
                <a:spcPct val="120000"/>
              </a:lnSpc>
            </a:pPr>
            <a:r>
              <a:rPr lang="zh-CN" altLang="en-US" sz="1800">
                <a:solidFill>
                  <a:srgbClr val="000066"/>
                </a:solidFill>
                <a:ea typeface="黑体" panose="02010609060101010101" pitchFamily="49" charset="-122"/>
              </a:rPr>
              <a:t>不盖章</a:t>
            </a:r>
          </a:p>
        </p:txBody>
      </p:sp>
    </p:spTree>
    <p:extLst>
      <p:ext uri="{BB962C8B-B14F-4D97-AF65-F5344CB8AC3E}">
        <p14:creationId xmlns:p14="http://schemas.microsoft.com/office/powerpoint/2010/main" val="2093195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a:extLst>
              <a:ext uri="{FF2B5EF4-FFF2-40B4-BE49-F238E27FC236}">
                <a16:creationId xmlns:a16="http://schemas.microsoft.com/office/drawing/2014/main" id="{86E8E623-9739-4E55-A0B2-1691AE2B33FB}"/>
              </a:ext>
            </a:extLst>
          </p:cNvPr>
          <p:cNvSpPr>
            <a:spLocks noGrp="1" noChangeArrowheads="1"/>
          </p:cNvSpPr>
          <p:nvPr>
            <p:ph type="body" idx="1"/>
          </p:nvPr>
        </p:nvSpPr>
        <p:spPr>
          <a:xfrm>
            <a:off x="2438400" y="1828800"/>
            <a:ext cx="4572000" cy="2427288"/>
          </a:xfrm>
        </p:spPr>
        <p:txBody>
          <a:bodyPr/>
          <a:lstStyle/>
          <a:p>
            <a:pPr>
              <a:lnSpc>
                <a:spcPct val="120000"/>
              </a:lnSpc>
            </a:pPr>
            <a:endParaRPr lang="en-US" altLang="zh-CN" b="1">
              <a:latin typeface="Times New Roman" panose="02020603050405020304" pitchFamily="18" charset="0"/>
              <a:ea typeface="黑体" panose="02010609060101010101" pitchFamily="49" charset="-122"/>
            </a:endParaRPr>
          </a:p>
          <a:p>
            <a:pPr>
              <a:lnSpc>
                <a:spcPct val="120000"/>
              </a:lnSpc>
            </a:pPr>
            <a:r>
              <a:rPr lang="zh-CN" altLang="en-US" b="1">
                <a:solidFill>
                  <a:srgbClr val="FF0000"/>
                </a:solidFill>
                <a:latin typeface="Times New Roman" panose="02020603050405020304" pitchFamily="18" charset="0"/>
                <a:ea typeface="黑体" panose="02010609060101010101" pitchFamily="49" charset="-122"/>
              </a:rPr>
              <a:t>项目评议</a:t>
            </a:r>
          </a:p>
        </p:txBody>
      </p:sp>
    </p:spTree>
    <p:extLst>
      <p:ext uri="{BB962C8B-B14F-4D97-AF65-F5344CB8AC3E}">
        <p14:creationId xmlns:p14="http://schemas.microsoft.com/office/powerpoint/2010/main" val="1415518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2BA8269-9447-4449-B56D-D54BDE01322F}"/>
              </a:ext>
            </a:extLst>
          </p:cNvPr>
          <p:cNvSpPr>
            <a:spLocks noGrp="1" noChangeArrowheads="1"/>
          </p:cNvSpPr>
          <p:nvPr>
            <p:ph type="title"/>
          </p:nvPr>
        </p:nvSpPr>
        <p:spPr>
          <a:xfrm>
            <a:off x="7696200" y="1905000"/>
            <a:ext cx="990600" cy="762000"/>
          </a:xfrm>
        </p:spPr>
        <p:txBody>
          <a:bodyPr>
            <a:normAutofit fontScale="90000"/>
          </a:bodyPr>
          <a:lstStyle/>
          <a:p>
            <a:r>
              <a:rPr lang="zh-CN" altLang="en-US" sz="3600" b="1">
                <a:solidFill>
                  <a:srgbClr val="800000"/>
                </a:solidFill>
                <a:ea typeface="黑体" panose="02010609060101010101" pitchFamily="49" charset="-122"/>
              </a:rPr>
              <a:t>评议书概要</a:t>
            </a:r>
          </a:p>
        </p:txBody>
      </p:sp>
      <p:pic>
        <p:nvPicPr>
          <p:cNvPr id="25605" name="Picture 5">
            <a:extLst>
              <a:ext uri="{FF2B5EF4-FFF2-40B4-BE49-F238E27FC236}">
                <a16:creationId xmlns:a16="http://schemas.microsoft.com/office/drawing/2014/main" id="{BD6F83A0-E361-4794-96E5-D2B040B71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23887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84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76DCBA12-3340-4DCF-B5BA-7B236E9099A0}"/>
              </a:ext>
            </a:extLst>
          </p:cNvPr>
          <p:cNvSpPr>
            <a:spLocks noGrp="1" noChangeArrowheads="1"/>
          </p:cNvSpPr>
          <p:nvPr>
            <p:ph type="title"/>
          </p:nvPr>
        </p:nvSpPr>
        <p:spPr>
          <a:xfrm>
            <a:off x="457200" y="533400"/>
            <a:ext cx="8229600" cy="1143000"/>
          </a:xfrm>
        </p:spPr>
        <p:txBody>
          <a:bodyPr>
            <a:normAutofit fontScale="90000"/>
          </a:bodyPr>
          <a:lstStyle/>
          <a:p>
            <a:r>
              <a:rPr lang="zh-CN" altLang="en-US" sz="3600" b="1">
                <a:solidFill>
                  <a:srgbClr val="800000"/>
                </a:solidFill>
                <a:ea typeface="黑体" panose="02010609060101010101" pitchFamily="49" charset="-122"/>
              </a:rPr>
              <a:t>面上项目同行评议要点</a:t>
            </a:r>
            <a:br>
              <a:rPr lang="zh-CN" altLang="en-US" sz="3600" b="1">
                <a:solidFill>
                  <a:srgbClr val="800000"/>
                </a:solidFill>
                <a:ea typeface="黑体" panose="02010609060101010101" pitchFamily="49" charset="-122"/>
              </a:rPr>
            </a:br>
            <a:endParaRPr lang="zh-CN" altLang="en-US" sz="3600" b="1">
              <a:solidFill>
                <a:srgbClr val="800000"/>
              </a:solidFill>
              <a:ea typeface="黑体" panose="02010609060101010101" pitchFamily="49" charset="-122"/>
            </a:endParaRPr>
          </a:p>
        </p:txBody>
      </p:sp>
      <p:sp>
        <p:nvSpPr>
          <p:cNvPr id="311299" name="Rectangle 3">
            <a:extLst>
              <a:ext uri="{FF2B5EF4-FFF2-40B4-BE49-F238E27FC236}">
                <a16:creationId xmlns:a16="http://schemas.microsoft.com/office/drawing/2014/main" id="{D905A502-3EBE-480E-8490-3319DE0C7012}"/>
              </a:ext>
            </a:extLst>
          </p:cNvPr>
          <p:cNvSpPr>
            <a:spLocks noGrp="1" noChangeArrowheads="1"/>
          </p:cNvSpPr>
          <p:nvPr>
            <p:ph type="body" idx="1"/>
          </p:nvPr>
        </p:nvSpPr>
        <p:spPr>
          <a:ln>
            <a:solidFill>
              <a:srgbClr val="FF0000"/>
            </a:solidFill>
            <a:miter lim="800000"/>
            <a:headEnd/>
            <a:tailEnd/>
          </a:ln>
        </p:spPr>
        <p:txBody>
          <a:bodyPr/>
          <a:lstStyle/>
          <a:p>
            <a:pPr>
              <a:lnSpc>
                <a:spcPct val="130000"/>
              </a:lnSpc>
              <a:buFontTx/>
              <a:buNone/>
            </a:pPr>
            <a:r>
              <a:rPr lang="zh-CN" altLang="en-US">
                <a:ea typeface="黑体" panose="02010609060101010101" pitchFamily="49" charset="-122"/>
              </a:rPr>
              <a:t>一、着重评议申请项目的创新性和研究价值。</a:t>
            </a:r>
          </a:p>
          <a:p>
            <a:pPr>
              <a:lnSpc>
                <a:spcPct val="130000"/>
              </a:lnSpc>
              <a:buFontTx/>
              <a:buNone/>
            </a:pPr>
            <a:r>
              <a:rPr lang="zh-CN" altLang="en-US">
                <a:ea typeface="黑体" panose="02010609060101010101" pitchFamily="49" charset="-122"/>
              </a:rPr>
              <a:t>        </a:t>
            </a:r>
            <a:r>
              <a:rPr lang="zh-CN" altLang="en-US" sz="2800">
                <a:solidFill>
                  <a:srgbClr val="FF0000"/>
                </a:solidFill>
                <a:ea typeface="黑体" panose="02010609060101010101" pitchFamily="49" charset="-122"/>
              </a:rPr>
              <a:t>基础研究类项目：</a:t>
            </a:r>
            <a:r>
              <a:rPr lang="zh-CN" altLang="en-US" sz="2800">
                <a:solidFill>
                  <a:srgbClr val="000066"/>
                </a:solidFill>
                <a:ea typeface="黑体" panose="02010609060101010101" pitchFamily="49" charset="-122"/>
              </a:rPr>
              <a:t>对科学意义、前沿性和探索性进行评述</a:t>
            </a:r>
          </a:p>
          <a:p>
            <a:pPr>
              <a:lnSpc>
                <a:spcPct val="130000"/>
              </a:lnSpc>
              <a:buFontTx/>
              <a:buNone/>
            </a:pPr>
            <a:r>
              <a:rPr lang="zh-CN" altLang="en-US" sz="2800">
                <a:solidFill>
                  <a:srgbClr val="000066"/>
                </a:solidFill>
                <a:ea typeface="黑体" panose="02010609060101010101" pitchFamily="49" charset="-122"/>
              </a:rPr>
              <a:t>         </a:t>
            </a:r>
            <a:r>
              <a:rPr lang="zh-CN" altLang="en-US" sz="2800">
                <a:solidFill>
                  <a:srgbClr val="FF0000"/>
                </a:solidFill>
                <a:ea typeface="黑体" panose="02010609060101010101" pitchFamily="49" charset="-122"/>
              </a:rPr>
              <a:t>应用基础研究类项目：</a:t>
            </a:r>
            <a:r>
              <a:rPr lang="zh-CN" altLang="en-US" sz="2800">
                <a:solidFill>
                  <a:srgbClr val="000066"/>
                </a:solidFill>
                <a:ea typeface="黑体" panose="02010609060101010101" pitchFamily="49" charset="-122"/>
              </a:rPr>
              <a:t>在评议学术价值的同时，还要对项目的应用前景进行评述。请明确指出项目的特色和创新之处。</a:t>
            </a:r>
          </a:p>
          <a:p>
            <a:pPr>
              <a:lnSpc>
                <a:spcPct val="130000"/>
              </a:lnSpc>
              <a:buFontTx/>
              <a:buNone/>
            </a:pPr>
            <a:endParaRPr lang="en-US" altLang="zh-CN" sz="2800">
              <a:solidFill>
                <a:srgbClr val="000066"/>
              </a:solidFill>
              <a:ea typeface="黑体" panose="02010609060101010101" pitchFamily="49" charset="-122"/>
            </a:endParaRPr>
          </a:p>
        </p:txBody>
      </p:sp>
    </p:spTree>
    <p:extLst>
      <p:ext uri="{BB962C8B-B14F-4D97-AF65-F5344CB8AC3E}">
        <p14:creationId xmlns:p14="http://schemas.microsoft.com/office/powerpoint/2010/main" val="42150997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93A71345-00F4-4932-A9BB-8A70C8BF9927}"/>
              </a:ext>
            </a:extLst>
          </p:cNvPr>
          <p:cNvSpPr>
            <a:spLocks noGrp="1" noChangeArrowheads="1"/>
          </p:cNvSpPr>
          <p:nvPr>
            <p:ph type="title"/>
          </p:nvPr>
        </p:nvSpPr>
        <p:spPr>
          <a:xfrm>
            <a:off x="457200" y="609600"/>
            <a:ext cx="8229600" cy="1143000"/>
          </a:xfrm>
        </p:spPr>
        <p:txBody>
          <a:bodyPr>
            <a:normAutofit fontScale="90000"/>
          </a:bodyPr>
          <a:lstStyle/>
          <a:p>
            <a:r>
              <a:rPr lang="zh-CN" altLang="en-US" sz="3600" b="1">
                <a:solidFill>
                  <a:srgbClr val="800000"/>
                </a:solidFill>
                <a:ea typeface="黑体" panose="02010609060101010101" pitchFamily="49" charset="-122"/>
              </a:rPr>
              <a:t>面上项目同行评议要点</a:t>
            </a:r>
            <a:br>
              <a:rPr lang="zh-CN" altLang="en-US" sz="3600" b="1">
                <a:solidFill>
                  <a:srgbClr val="800000"/>
                </a:solidFill>
                <a:ea typeface="黑体" panose="02010609060101010101" pitchFamily="49" charset="-122"/>
              </a:rPr>
            </a:br>
            <a:endParaRPr lang="zh-CN" altLang="en-US" sz="3600" b="1">
              <a:solidFill>
                <a:srgbClr val="800000"/>
              </a:solidFill>
              <a:ea typeface="黑体" panose="02010609060101010101" pitchFamily="49" charset="-122"/>
            </a:endParaRPr>
          </a:p>
        </p:txBody>
      </p:sp>
      <p:sp>
        <p:nvSpPr>
          <p:cNvPr id="312323" name="Rectangle 3">
            <a:extLst>
              <a:ext uri="{FF2B5EF4-FFF2-40B4-BE49-F238E27FC236}">
                <a16:creationId xmlns:a16="http://schemas.microsoft.com/office/drawing/2014/main" id="{48C38B9D-43BE-4AF8-B30A-4F4297D57F42}"/>
              </a:ext>
            </a:extLst>
          </p:cNvPr>
          <p:cNvSpPr>
            <a:spLocks noGrp="1" noChangeArrowheads="1"/>
          </p:cNvSpPr>
          <p:nvPr>
            <p:ph type="body" idx="1"/>
          </p:nvPr>
        </p:nvSpPr>
        <p:spPr>
          <a:ln>
            <a:solidFill>
              <a:srgbClr val="FF0000"/>
            </a:solidFill>
            <a:miter lim="800000"/>
            <a:headEnd/>
            <a:tailEnd/>
          </a:ln>
        </p:spPr>
        <p:txBody>
          <a:bodyPr/>
          <a:lstStyle/>
          <a:p>
            <a:pPr>
              <a:lnSpc>
                <a:spcPct val="160000"/>
              </a:lnSpc>
              <a:buFontTx/>
              <a:buNone/>
            </a:pPr>
            <a:r>
              <a:rPr lang="zh-CN" altLang="en-US" sz="2800">
                <a:solidFill>
                  <a:srgbClr val="000066"/>
                </a:solidFill>
                <a:ea typeface="黑体" panose="02010609060101010101" pitchFamily="49" charset="-122"/>
              </a:rPr>
              <a:t>二、对整体</a:t>
            </a:r>
            <a:r>
              <a:rPr lang="zh-CN" altLang="en-US" sz="2800">
                <a:solidFill>
                  <a:srgbClr val="FF0000"/>
                </a:solidFill>
                <a:ea typeface="黑体" panose="02010609060101010101" pitchFamily="49" charset="-122"/>
              </a:rPr>
              <a:t>研究方案</a:t>
            </a:r>
            <a:r>
              <a:rPr lang="zh-CN" altLang="en-US" sz="2800">
                <a:solidFill>
                  <a:srgbClr val="000066"/>
                </a:solidFill>
                <a:ea typeface="黑体" panose="02010609060101010101" pitchFamily="49" charset="-122"/>
              </a:rPr>
              <a:t>，包括研究内容、研究方法和技术路线等方面进行综合评议；</a:t>
            </a:r>
          </a:p>
          <a:p>
            <a:pPr>
              <a:lnSpc>
                <a:spcPct val="160000"/>
              </a:lnSpc>
              <a:buFontTx/>
              <a:buNone/>
            </a:pPr>
            <a:r>
              <a:rPr lang="zh-CN" altLang="en-US" sz="2800">
                <a:ea typeface="黑体" panose="02010609060101010101" pitchFamily="49" charset="-122"/>
              </a:rPr>
              <a:t>        </a:t>
            </a:r>
            <a:r>
              <a:rPr lang="zh-CN" altLang="en-US" sz="2800">
                <a:solidFill>
                  <a:srgbClr val="000066"/>
                </a:solidFill>
                <a:ea typeface="黑体" panose="02010609060101010101" pitchFamily="49" charset="-122"/>
              </a:rPr>
              <a:t>同时对</a:t>
            </a:r>
            <a:r>
              <a:rPr lang="zh-CN" altLang="en-US" sz="2800">
                <a:solidFill>
                  <a:srgbClr val="FF0000"/>
                </a:solidFill>
                <a:ea typeface="黑体" panose="02010609060101010101" pitchFamily="49" charset="-122"/>
              </a:rPr>
              <a:t>研究队伍</a:t>
            </a:r>
            <a:r>
              <a:rPr lang="zh-CN" altLang="en-US" sz="2800">
                <a:solidFill>
                  <a:srgbClr val="000066"/>
                </a:solidFill>
                <a:ea typeface="黑体" panose="02010609060101010101" pitchFamily="49" charset="-122"/>
              </a:rPr>
              <a:t>状况、</a:t>
            </a:r>
            <a:r>
              <a:rPr lang="zh-CN" altLang="en-US" sz="2800">
                <a:solidFill>
                  <a:srgbClr val="FF0000"/>
                </a:solidFill>
                <a:ea typeface="黑体" panose="02010609060101010101" pitchFamily="49" charset="-122"/>
              </a:rPr>
              <a:t>前期工作基础</a:t>
            </a:r>
            <a:r>
              <a:rPr lang="zh-CN" altLang="en-US" sz="2800">
                <a:solidFill>
                  <a:srgbClr val="000066"/>
                </a:solidFill>
                <a:ea typeface="黑体" panose="02010609060101010101" pitchFamily="49" charset="-122"/>
              </a:rPr>
              <a:t>和项目的</a:t>
            </a:r>
            <a:r>
              <a:rPr lang="zh-CN" altLang="en-US" sz="2800">
                <a:solidFill>
                  <a:srgbClr val="FF0000"/>
                </a:solidFill>
                <a:ea typeface="黑体" panose="02010609060101010101" pitchFamily="49" charset="-122"/>
              </a:rPr>
              <a:t>经费预算</a:t>
            </a:r>
            <a:r>
              <a:rPr lang="zh-CN" altLang="en-US" sz="2800">
                <a:solidFill>
                  <a:srgbClr val="000066"/>
                </a:solidFill>
                <a:ea typeface="黑体" panose="02010609060101010101" pitchFamily="49" charset="-122"/>
              </a:rPr>
              <a:t>进行评价。</a:t>
            </a:r>
          </a:p>
          <a:p>
            <a:pPr>
              <a:lnSpc>
                <a:spcPct val="160000"/>
              </a:lnSpc>
              <a:buFontTx/>
              <a:buNone/>
            </a:pPr>
            <a:r>
              <a:rPr lang="zh-CN" altLang="en-US" sz="2800">
                <a:ea typeface="黑体" panose="02010609060101010101" pitchFamily="49" charset="-122"/>
              </a:rPr>
              <a:t>         </a:t>
            </a:r>
            <a:r>
              <a:rPr lang="zh-CN" altLang="en-US" sz="2800">
                <a:solidFill>
                  <a:srgbClr val="000066"/>
                </a:solidFill>
                <a:ea typeface="黑体" panose="02010609060101010101" pitchFamily="49" charset="-122"/>
              </a:rPr>
              <a:t>如有可能，请对完善研究方案提出建议。</a:t>
            </a:r>
          </a:p>
        </p:txBody>
      </p:sp>
    </p:spTree>
    <p:extLst>
      <p:ext uri="{BB962C8B-B14F-4D97-AF65-F5344CB8AC3E}">
        <p14:creationId xmlns:p14="http://schemas.microsoft.com/office/powerpoint/2010/main" val="2678687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A97CB78B-ACC9-49C0-8656-1C6E0ABB4B54}"/>
              </a:ext>
            </a:extLst>
          </p:cNvPr>
          <p:cNvSpPr>
            <a:spLocks noGrp="1" noChangeArrowheads="1"/>
          </p:cNvSpPr>
          <p:nvPr>
            <p:ph type="title"/>
          </p:nvPr>
        </p:nvSpPr>
        <p:spPr>
          <a:xfrm>
            <a:off x="457200" y="533400"/>
            <a:ext cx="8229600" cy="1143000"/>
          </a:xfrm>
        </p:spPr>
        <p:txBody>
          <a:bodyPr>
            <a:normAutofit fontScale="90000"/>
          </a:bodyPr>
          <a:lstStyle/>
          <a:p>
            <a:r>
              <a:rPr lang="zh-CN" altLang="en-US" sz="3600" b="1">
                <a:solidFill>
                  <a:srgbClr val="800000"/>
                </a:solidFill>
                <a:ea typeface="黑体" panose="02010609060101010101" pitchFamily="49" charset="-122"/>
              </a:rPr>
              <a:t>面上项目同行评议要点</a:t>
            </a:r>
            <a:br>
              <a:rPr lang="zh-CN" altLang="en-US" sz="3600" b="1">
                <a:solidFill>
                  <a:srgbClr val="800000"/>
                </a:solidFill>
                <a:ea typeface="黑体" panose="02010609060101010101" pitchFamily="49" charset="-122"/>
              </a:rPr>
            </a:br>
            <a:endParaRPr lang="zh-CN" altLang="en-US" sz="3600" b="1">
              <a:solidFill>
                <a:srgbClr val="800000"/>
              </a:solidFill>
              <a:ea typeface="黑体" panose="02010609060101010101" pitchFamily="49" charset="-122"/>
            </a:endParaRPr>
          </a:p>
        </p:txBody>
      </p:sp>
      <p:sp>
        <p:nvSpPr>
          <p:cNvPr id="313347" name="Rectangle 3">
            <a:extLst>
              <a:ext uri="{FF2B5EF4-FFF2-40B4-BE49-F238E27FC236}">
                <a16:creationId xmlns:a16="http://schemas.microsoft.com/office/drawing/2014/main" id="{295A469E-70D8-4B84-B8D8-94AE16A46B07}"/>
              </a:ext>
            </a:extLst>
          </p:cNvPr>
          <p:cNvSpPr>
            <a:spLocks noGrp="1" noChangeArrowheads="1"/>
          </p:cNvSpPr>
          <p:nvPr>
            <p:ph type="body" idx="1"/>
          </p:nvPr>
        </p:nvSpPr>
        <p:spPr>
          <a:xfrm>
            <a:off x="457200" y="1556792"/>
            <a:ext cx="8229600" cy="4525963"/>
          </a:xfrm>
          <a:ln>
            <a:solidFill>
              <a:srgbClr val="FF0000"/>
            </a:solidFill>
            <a:miter lim="800000"/>
            <a:headEnd/>
            <a:tailEnd/>
          </a:ln>
        </p:spPr>
        <p:txBody>
          <a:bodyPr/>
          <a:lstStyle/>
          <a:p>
            <a:pPr>
              <a:lnSpc>
                <a:spcPct val="150000"/>
              </a:lnSpc>
              <a:buFontTx/>
              <a:buNone/>
            </a:pPr>
            <a:r>
              <a:rPr lang="zh-CN" altLang="en-US" sz="2800">
                <a:solidFill>
                  <a:srgbClr val="000066"/>
                </a:solidFill>
                <a:ea typeface="黑体" panose="02010609060101010101" pitchFamily="49" charset="-122"/>
              </a:rPr>
              <a:t>三、评议过程中应特别注意发现和保护</a:t>
            </a:r>
            <a:r>
              <a:rPr lang="zh-CN" altLang="en-US" sz="2800" u="sng">
                <a:solidFill>
                  <a:srgbClr val="FF0000"/>
                </a:solidFill>
                <a:ea typeface="黑体" panose="02010609060101010101" pitchFamily="49" charset="-122"/>
              </a:rPr>
              <a:t>创新性强</a:t>
            </a:r>
            <a:r>
              <a:rPr lang="zh-CN" altLang="en-US" sz="2800">
                <a:solidFill>
                  <a:srgbClr val="000066"/>
                </a:solidFill>
                <a:ea typeface="黑体" panose="02010609060101010101" pitchFamily="49" charset="-122"/>
              </a:rPr>
              <a:t>的项目，积极扶持</a:t>
            </a:r>
            <a:r>
              <a:rPr lang="zh-CN" altLang="en-US" sz="2800" u="sng">
                <a:solidFill>
                  <a:srgbClr val="FF0000"/>
                </a:solidFill>
                <a:ea typeface="黑体" panose="02010609060101010101" pitchFamily="49" charset="-122"/>
              </a:rPr>
              <a:t>学科交叉</a:t>
            </a:r>
            <a:r>
              <a:rPr lang="zh-CN" altLang="en-US" sz="2800">
                <a:solidFill>
                  <a:srgbClr val="000066"/>
                </a:solidFill>
                <a:ea typeface="黑体" panose="02010609060101010101" pitchFamily="49" charset="-122"/>
              </a:rPr>
              <a:t>研究项目</a:t>
            </a:r>
            <a:endParaRPr lang="zh-CN" altLang="en-US" sz="2800">
              <a:ea typeface="黑体" panose="02010609060101010101" pitchFamily="49" charset="-122"/>
            </a:endParaRPr>
          </a:p>
          <a:p>
            <a:pPr>
              <a:lnSpc>
                <a:spcPct val="150000"/>
              </a:lnSpc>
              <a:buFontTx/>
              <a:buNone/>
            </a:pPr>
            <a:r>
              <a:rPr lang="zh-CN" altLang="en-US" sz="2800">
                <a:ea typeface="黑体" panose="02010609060101010101" pitchFamily="49" charset="-122"/>
              </a:rPr>
              <a:t>        </a:t>
            </a:r>
            <a:r>
              <a:rPr lang="zh-CN" altLang="en-US" sz="2800">
                <a:solidFill>
                  <a:srgbClr val="000066"/>
                </a:solidFill>
                <a:ea typeface="黑体" panose="02010609060101010101" pitchFamily="49" charset="-122"/>
              </a:rPr>
              <a:t>对</a:t>
            </a:r>
            <a:r>
              <a:rPr lang="zh-CN" altLang="en-US" sz="2800">
                <a:solidFill>
                  <a:srgbClr val="FF0000"/>
                </a:solidFill>
                <a:ea typeface="黑体" panose="02010609060101010101" pitchFamily="49" charset="-122"/>
              </a:rPr>
              <a:t>青年</a:t>
            </a:r>
            <a:r>
              <a:rPr lang="zh-CN" altLang="en-US" sz="2800">
                <a:solidFill>
                  <a:srgbClr val="000066"/>
                </a:solidFill>
                <a:ea typeface="黑体" panose="02010609060101010101" pitchFamily="49" charset="-122"/>
              </a:rPr>
              <a:t>基金项目的评价，不必过于看重其工作积累，关键看其发展潜力。</a:t>
            </a:r>
          </a:p>
          <a:p>
            <a:pPr>
              <a:lnSpc>
                <a:spcPct val="150000"/>
              </a:lnSpc>
              <a:buFontTx/>
              <a:buNone/>
            </a:pPr>
            <a:r>
              <a:rPr lang="zh-CN" altLang="en-US" sz="2800">
                <a:ea typeface="黑体" panose="02010609060101010101" pitchFamily="49" charset="-122"/>
              </a:rPr>
              <a:t>        </a:t>
            </a:r>
            <a:r>
              <a:rPr lang="zh-CN" altLang="en-US" sz="2800">
                <a:solidFill>
                  <a:srgbClr val="000066"/>
                </a:solidFill>
                <a:ea typeface="黑体" panose="02010609060101010101" pitchFamily="49" charset="-122"/>
              </a:rPr>
              <a:t>对</a:t>
            </a:r>
            <a:r>
              <a:rPr lang="zh-CN" altLang="en-US" sz="2800">
                <a:solidFill>
                  <a:srgbClr val="FF0000"/>
                </a:solidFill>
                <a:ea typeface="黑体" panose="02010609060101010101" pitchFamily="49" charset="-122"/>
              </a:rPr>
              <a:t>地区</a:t>
            </a:r>
            <a:r>
              <a:rPr lang="zh-CN" altLang="en-US" sz="2800">
                <a:solidFill>
                  <a:srgbClr val="000066"/>
                </a:solidFill>
                <a:ea typeface="黑体" panose="02010609060101010101" pitchFamily="49" charset="-122"/>
              </a:rPr>
              <a:t>科学基金项目，优先支持能结合当地条件和特点开展的研究工作。</a:t>
            </a:r>
          </a:p>
        </p:txBody>
      </p:sp>
    </p:spTree>
    <p:extLst>
      <p:ext uri="{BB962C8B-B14F-4D97-AF65-F5344CB8AC3E}">
        <p14:creationId xmlns:p14="http://schemas.microsoft.com/office/powerpoint/2010/main" val="1941561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97A18E3D-AE7A-4665-A623-D896EDB32805}"/>
              </a:ext>
            </a:extLst>
          </p:cNvPr>
          <p:cNvSpPr>
            <a:spLocks noGrp="1" noChangeArrowheads="1"/>
          </p:cNvSpPr>
          <p:nvPr>
            <p:ph type="title"/>
          </p:nvPr>
        </p:nvSpPr>
        <p:spPr>
          <a:xfrm>
            <a:off x="457200" y="457200"/>
            <a:ext cx="8229600" cy="1143000"/>
          </a:xfrm>
        </p:spPr>
        <p:txBody>
          <a:bodyPr/>
          <a:lstStyle/>
          <a:p>
            <a:r>
              <a:rPr lang="zh-CN" altLang="en-US" sz="3600">
                <a:solidFill>
                  <a:srgbClr val="800000"/>
                </a:solidFill>
                <a:ea typeface="黑体" panose="02010609060101010101" pitchFamily="49" charset="-122"/>
              </a:rPr>
              <a:t>综合评价等级参考标准</a:t>
            </a:r>
          </a:p>
        </p:txBody>
      </p:sp>
      <p:graphicFrame>
        <p:nvGraphicFramePr>
          <p:cNvPr id="314371" name="Group 3">
            <a:extLst>
              <a:ext uri="{FF2B5EF4-FFF2-40B4-BE49-F238E27FC236}">
                <a16:creationId xmlns:a16="http://schemas.microsoft.com/office/drawing/2014/main" id="{245EA341-CC05-43F5-B507-97FCBB4E3932}"/>
              </a:ext>
            </a:extLst>
          </p:cNvPr>
          <p:cNvGraphicFramePr>
            <a:graphicFrameLocks noGrp="1"/>
          </p:cNvGraphicFramePr>
          <p:nvPr>
            <p:ph sz="half" idx="2"/>
          </p:nvPr>
        </p:nvGraphicFramePr>
        <p:xfrm>
          <a:off x="609600" y="1939925"/>
          <a:ext cx="8077200" cy="4311397"/>
        </p:xfrm>
        <a:graphic>
          <a:graphicData uri="http://schemas.openxmlformats.org/drawingml/2006/table">
            <a:tbl>
              <a:tblPr/>
              <a:tblGrid>
                <a:gridCol w="914400">
                  <a:extLst>
                    <a:ext uri="{9D8B030D-6E8A-4147-A177-3AD203B41FA5}">
                      <a16:colId xmlns:a16="http://schemas.microsoft.com/office/drawing/2014/main" val="3347233569"/>
                    </a:ext>
                  </a:extLst>
                </a:gridCol>
                <a:gridCol w="1981200">
                  <a:extLst>
                    <a:ext uri="{9D8B030D-6E8A-4147-A177-3AD203B41FA5}">
                      <a16:colId xmlns:a16="http://schemas.microsoft.com/office/drawing/2014/main" val="3781004564"/>
                    </a:ext>
                  </a:extLst>
                </a:gridCol>
                <a:gridCol w="1905000">
                  <a:extLst>
                    <a:ext uri="{9D8B030D-6E8A-4147-A177-3AD203B41FA5}">
                      <a16:colId xmlns:a16="http://schemas.microsoft.com/office/drawing/2014/main" val="1506740603"/>
                    </a:ext>
                  </a:extLst>
                </a:gridCol>
                <a:gridCol w="1417638">
                  <a:extLst>
                    <a:ext uri="{9D8B030D-6E8A-4147-A177-3AD203B41FA5}">
                      <a16:colId xmlns:a16="http://schemas.microsoft.com/office/drawing/2014/main" val="4022023847"/>
                    </a:ext>
                  </a:extLst>
                </a:gridCol>
                <a:gridCol w="1858962">
                  <a:extLst>
                    <a:ext uri="{9D8B030D-6E8A-4147-A177-3AD203B41FA5}">
                      <a16:colId xmlns:a16="http://schemas.microsoft.com/office/drawing/2014/main" val="2733765052"/>
                    </a:ext>
                  </a:extLst>
                </a:gridCol>
              </a:tblGrid>
              <a:tr h="854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等级</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创新性</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科学意义或应用前景</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研究内容</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总体研究</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方     案</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4482218"/>
                  </a:ext>
                </a:extLst>
              </a:tr>
              <a:tr h="854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优</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强</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重要</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恰当</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合理</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79872"/>
                  </a:ext>
                </a:extLst>
              </a:tr>
              <a:tr h="8509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良</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立意新颖</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较重要</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较好</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较好</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6382700"/>
                  </a:ext>
                </a:extLst>
              </a:tr>
              <a:tr h="854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中</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a:ln>
                          <a:noFill/>
                        </a:ln>
                        <a:solidFill>
                          <a:srgbClr val="000066"/>
                        </a:solidFill>
                        <a:effectLst/>
                        <a:latin typeface="Arial" panose="020B0604020202020204" pitchFamily="34" charset="0"/>
                        <a:ea typeface="黑体" panose="02010609060101010101" pitchFamily="49"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一定</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尚可但需修改</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2080907266"/>
                  </a:ext>
                </a:extLst>
              </a:tr>
              <a:tr h="8540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差</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rgbClr val="000066"/>
                          </a:solidFill>
                          <a:effectLst/>
                          <a:latin typeface="Arial" panose="020B0604020202020204" pitchFamily="34" charset="0"/>
                          <a:ea typeface="黑体" panose="02010609060101010101" pitchFamily="49" charset="-122"/>
                        </a:rPr>
                        <a:t>某些关键方面有明显不足</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42640171"/>
                  </a:ext>
                </a:extLst>
              </a:tr>
            </a:tbl>
          </a:graphicData>
        </a:graphic>
      </p:graphicFrame>
    </p:spTree>
    <p:extLst>
      <p:ext uri="{BB962C8B-B14F-4D97-AF65-F5344CB8AC3E}">
        <p14:creationId xmlns:p14="http://schemas.microsoft.com/office/powerpoint/2010/main" val="43564061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89878" y="949396"/>
            <a:ext cx="6364243" cy="584775"/>
          </a:xfrm>
          <a:prstGeom prst="rect">
            <a:avLst/>
          </a:prstGeom>
        </p:spPr>
        <p:txBody>
          <a:bodyPr wrap="none">
            <a:spAutoFit/>
          </a:bodyPr>
          <a:lstStyle/>
          <a:p>
            <a:r>
              <a:rPr lang="zh-CN" altLang="en-US" sz="3200" b="1" dirty="0">
                <a:solidFill>
                  <a:srgbClr val="FF0000"/>
                </a:solidFill>
                <a:latin typeface="黑体" pitchFamily="49" charset="-122"/>
                <a:ea typeface="黑体" pitchFamily="49" charset="-122"/>
              </a:rPr>
              <a:t>中国博士后基金资助工作时间安排</a:t>
            </a:r>
            <a:endParaRPr lang="zh-CN" altLang="zh-CN" sz="3200" b="1" dirty="0">
              <a:solidFill>
                <a:srgbClr val="FF0000"/>
              </a:solidFill>
              <a:latin typeface="黑体" pitchFamily="49" charset="-122"/>
              <a:ea typeface="黑体" pitchFamily="49" charset="-122"/>
            </a:endParaRPr>
          </a:p>
        </p:txBody>
      </p:sp>
      <p:pic>
        <p:nvPicPr>
          <p:cNvPr id="2050" name="Picture 2" descr="https://mmbiz.qpic.cn/mmbiz_png/HdyibmZwOX97cNGG4AHQFiaPzLjrFSwFJadN4NunAxL455k9CDnJQtaEpicribSgcB8MqyhiannZhvsY2uFjIrrQ7ng/640?wx_fmt=gif&amp;wxfrom=5&amp;wx_laz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94" y="1772816"/>
            <a:ext cx="8308612"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411760" y="4941168"/>
            <a:ext cx="4622328" cy="523220"/>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时间一定要注意！不要错过</a:t>
            </a:r>
            <a:endParaRPr lang="zh-CN" altLang="zh-CN" sz="28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90401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87B97BD4-CE12-4DB5-85B1-6BE4F82534C7}"/>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3600" b="1">
                <a:solidFill>
                  <a:srgbClr val="800000"/>
                </a:solidFill>
                <a:ea typeface="黑体" panose="02010609060101010101" pitchFamily="49" charset="-122"/>
              </a:rPr>
              <a:t>会议二审</a:t>
            </a:r>
          </a:p>
        </p:txBody>
      </p:sp>
      <p:sp>
        <p:nvSpPr>
          <p:cNvPr id="315395" name="Rectangle 3">
            <a:extLst>
              <a:ext uri="{FF2B5EF4-FFF2-40B4-BE49-F238E27FC236}">
                <a16:creationId xmlns:a16="http://schemas.microsoft.com/office/drawing/2014/main" id="{ACE4BEDA-A1EC-4958-A09A-31FABD2E6FED}"/>
              </a:ext>
            </a:extLst>
          </p:cNvPr>
          <p:cNvSpPr>
            <a:spLocks noGrp="1" noChangeArrowheads="1"/>
          </p:cNvSpPr>
          <p:nvPr>
            <p:ph type="body" idx="1"/>
          </p:nvPr>
        </p:nvSpPr>
        <p:spPr>
          <a:xfrm>
            <a:off x="381000" y="1731963"/>
            <a:ext cx="8294688" cy="4897437"/>
          </a:xfrm>
        </p:spPr>
        <p:txBody>
          <a:bodyPr/>
          <a:lstStyle/>
          <a:p>
            <a:pPr>
              <a:lnSpc>
                <a:spcPct val="110000"/>
              </a:lnSpc>
            </a:pPr>
            <a:r>
              <a:rPr lang="zh-CN" altLang="en-US" sz="2400">
                <a:solidFill>
                  <a:srgbClr val="000066"/>
                </a:solidFill>
                <a:latin typeface="黑体" panose="02010609060101010101" pitchFamily="49" charset="-122"/>
                <a:ea typeface="黑体" panose="02010609060101010101" pitchFamily="49" charset="-122"/>
              </a:rPr>
              <a:t>评审委员由学科专家组成</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a:t>
            </a:r>
          </a:p>
          <a:p>
            <a:pPr>
              <a:lnSpc>
                <a:spcPct val="110000"/>
              </a:lnSpc>
            </a:pPr>
            <a:r>
              <a:rPr lang="zh-CN" altLang="en-US" sz="2400">
                <a:solidFill>
                  <a:srgbClr val="000066"/>
                </a:solidFill>
                <a:latin typeface="黑体" panose="02010609060101010101" pitchFamily="49" charset="-122"/>
                <a:ea typeface="黑体" panose="02010609060101010101" pitchFamily="49" charset="-122"/>
              </a:rPr>
              <a:t>评审原则</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公正公平：宣誓签字，评审调研</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回避制度：回避到法人单位（甚至大单位：中国农科院各所）</a:t>
            </a:r>
          </a:p>
        </p:txBody>
      </p:sp>
    </p:spTree>
    <p:extLst>
      <p:ext uri="{BB962C8B-B14F-4D97-AF65-F5344CB8AC3E}">
        <p14:creationId xmlns:p14="http://schemas.microsoft.com/office/powerpoint/2010/main" val="33716933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A734F203-72BC-4A1B-A944-65BEA4A8E52A}"/>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3600" b="1">
                <a:solidFill>
                  <a:srgbClr val="800000"/>
                </a:solidFill>
                <a:ea typeface="黑体" panose="02010609060101010101" pitchFamily="49" charset="-122"/>
              </a:rPr>
              <a:t>会议二审</a:t>
            </a:r>
          </a:p>
        </p:txBody>
      </p:sp>
      <p:sp>
        <p:nvSpPr>
          <p:cNvPr id="316419" name="Rectangle 3">
            <a:extLst>
              <a:ext uri="{FF2B5EF4-FFF2-40B4-BE49-F238E27FC236}">
                <a16:creationId xmlns:a16="http://schemas.microsoft.com/office/drawing/2014/main" id="{23885A90-117A-4616-87FB-38D51F68ABA6}"/>
              </a:ext>
            </a:extLst>
          </p:cNvPr>
          <p:cNvSpPr>
            <a:spLocks noGrp="1" noChangeArrowheads="1"/>
          </p:cNvSpPr>
          <p:nvPr>
            <p:ph type="body" idx="1"/>
          </p:nvPr>
        </p:nvSpPr>
        <p:spPr>
          <a:xfrm>
            <a:off x="533400" y="1700213"/>
            <a:ext cx="8142288" cy="4897437"/>
          </a:xfrm>
        </p:spPr>
        <p:txBody>
          <a:bodyPr/>
          <a:lstStyle/>
          <a:p>
            <a:pPr>
              <a:lnSpc>
                <a:spcPct val="110000"/>
              </a:lnSpc>
            </a:pPr>
            <a:r>
              <a:rPr lang="zh-CN" altLang="en-US" sz="2400">
                <a:solidFill>
                  <a:srgbClr val="000066"/>
                </a:solidFill>
                <a:latin typeface="黑体" panose="02010609060101010101" pitchFamily="49" charset="-122"/>
                <a:ea typeface="黑体" panose="02010609060101010101" pitchFamily="49" charset="-122"/>
              </a:rPr>
              <a:t>评审方法</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候选项目差额   建议项目；预选项目（</a:t>
            </a:r>
            <a:r>
              <a:rPr lang="en-US" altLang="zh-CN" sz="2400">
                <a:solidFill>
                  <a:srgbClr val="000066"/>
                </a:solidFill>
                <a:latin typeface="黑体" panose="02010609060101010101" pitchFamily="49" charset="-122"/>
                <a:ea typeface="黑体" panose="02010609060101010101" pitchFamily="49" charset="-122"/>
              </a:rPr>
              <a:t>200</a:t>
            </a:r>
            <a:r>
              <a:rPr lang="zh-CN" altLang="en-US" sz="2400">
                <a:solidFill>
                  <a:srgbClr val="000066"/>
                </a:solidFill>
                <a:latin typeface="黑体" panose="02010609060101010101" pitchFamily="49" charset="-122"/>
                <a:ea typeface="黑体" panose="02010609060101010101" pitchFamily="49" charset="-122"/>
              </a:rPr>
              <a:t>％上会）</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主审专家介绍   尊重同行评议</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同行评议比较   学术讨论</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无记名民主投票       </a:t>
            </a:r>
          </a:p>
          <a:p>
            <a:pPr>
              <a:lnSpc>
                <a:spcPct val="110000"/>
              </a:lnSpc>
              <a:buFontTx/>
              <a:buNone/>
            </a:pPr>
            <a:r>
              <a:rPr lang="zh-CN" altLang="en-US" sz="2400">
                <a:solidFill>
                  <a:srgbClr val="000066"/>
                </a:solidFill>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1595200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A734857A-BFF5-4ADD-AE3A-21D798BA3260}"/>
              </a:ext>
            </a:extLst>
          </p:cNvPr>
          <p:cNvSpPr>
            <a:spLocks noGrp="1" noChangeArrowheads="1"/>
          </p:cNvSpPr>
          <p:nvPr>
            <p:ph type="body" idx="1"/>
          </p:nvPr>
        </p:nvSpPr>
        <p:spPr>
          <a:xfrm>
            <a:off x="896938" y="1981200"/>
            <a:ext cx="7561262" cy="3276600"/>
          </a:xfrm>
          <a:ln>
            <a:solidFill>
              <a:srgbClr val="000066"/>
            </a:solidFill>
            <a:miter lim="800000"/>
            <a:headEnd/>
            <a:tailEnd/>
          </a:ln>
        </p:spPr>
        <p:txBody>
          <a:bodyPr/>
          <a:lstStyle/>
          <a:p>
            <a:r>
              <a:rPr lang="zh-CN" altLang="en-US">
                <a:solidFill>
                  <a:srgbClr val="000066"/>
                </a:solidFill>
                <a:latin typeface="黑体" panose="02010609060101010101" pitchFamily="49" charset="-122"/>
                <a:ea typeface="黑体" panose="02010609060101010101" pitchFamily="49" charset="-122"/>
              </a:rPr>
              <a:t>积累研究成果，凝练科学问题。 </a:t>
            </a:r>
          </a:p>
          <a:p>
            <a:endParaRPr lang="zh-CN" altLang="en-US">
              <a:solidFill>
                <a:srgbClr val="000066"/>
              </a:solidFill>
              <a:latin typeface="黑体" panose="02010609060101010101" pitchFamily="49" charset="-122"/>
              <a:ea typeface="黑体" panose="02010609060101010101" pitchFamily="49" charset="-122"/>
            </a:endParaRPr>
          </a:p>
          <a:p>
            <a:r>
              <a:rPr lang="zh-CN" altLang="en-US">
                <a:solidFill>
                  <a:srgbClr val="000066"/>
                </a:solidFill>
                <a:latin typeface="黑体" panose="02010609060101010101" pitchFamily="49" charset="-122"/>
                <a:ea typeface="黑体" panose="02010609060101010101" pitchFamily="49" charset="-122"/>
              </a:rPr>
              <a:t>广泛交流，积极建议。</a:t>
            </a:r>
          </a:p>
          <a:p>
            <a:endParaRPr lang="zh-CN" altLang="en-US">
              <a:solidFill>
                <a:srgbClr val="000066"/>
              </a:solidFill>
              <a:latin typeface="黑体" panose="02010609060101010101" pitchFamily="49" charset="-122"/>
              <a:ea typeface="黑体" panose="02010609060101010101" pitchFamily="49" charset="-122"/>
            </a:endParaRPr>
          </a:p>
          <a:p>
            <a:r>
              <a:rPr lang="zh-CN" altLang="en-US">
                <a:solidFill>
                  <a:srgbClr val="000066"/>
                </a:solidFill>
                <a:latin typeface="黑体" panose="02010609060101010101" pitchFamily="49" charset="-122"/>
                <a:ea typeface="黑体" panose="02010609060101010101" pitchFamily="49" charset="-122"/>
              </a:rPr>
              <a:t>认真申报。</a:t>
            </a:r>
          </a:p>
        </p:txBody>
      </p:sp>
      <p:sp>
        <p:nvSpPr>
          <p:cNvPr id="317443" name="Text Box 3">
            <a:extLst>
              <a:ext uri="{FF2B5EF4-FFF2-40B4-BE49-F238E27FC236}">
                <a16:creationId xmlns:a16="http://schemas.microsoft.com/office/drawing/2014/main" id="{2F76AAA2-5446-47DF-8F8E-9A4B00995593}"/>
              </a:ext>
            </a:extLst>
          </p:cNvPr>
          <p:cNvSpPr txBox="1">
            <a:spLocks noChangeArrowheads="1"/>
          </p:cNvSpPr>
          <p:nvPr/>
        </p:nvSpPr>
        <p:spPr bwMode="auto">
          <a:xfrm>
            <a:off x="1068997" y="994693"/>
            <a:ext cx="6769100" cy="579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dirty="0">
                <a:solidFill>
                  <a:srgbClr val="FF0000"/>
                </a:solidFill>
                <a:latin typeface="黑体" panose="02010609060101010101" pitchFamily="49" charset="-122"/>
                <a:ea typeface="黑体" panose="02010609060101010101" pitchFamily="49" charset="-122"/>
              </a:rPr>
              <a:t>成功的把握在于积累和准备</a:t>
            </a:r>
          </a:p>
        </p:txBody>
      </p:sp>
      <p:sp>
        <p:nvSpPr>
          <p:cNvPr id="317444" name="Text Box 4">
            <a:extLst>
              <a:ext uri="{FF2B5EF4-FFF2-40B4-BE49-F238E27FC236}">
                <a16:creationId xmlns:a16="http://schemas.microsoft.com/office/drawing/2014/main" id="{0D84888B-8223-4A41-8056-85C3B25841E2}"/>
              </a:ext>
            </a:extLst>
          </p:cNvPr>
          <p:cNvSpPr txBox="1">
            <a:spLocks noChangeArrowheads="1"/>
          </p:cNvSpPr>
          <p:nvPr/>
        </p:nvSpPr>
        <p:spPr bwMode="auto">
          <a:xfrm>
            <a:off x="1042988" y="5949950"/>
            <a:ext cx="6769100" cy="519113"/>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800" b="1">
                <a:latin typeface="黑体" panose="02010609060101010101" pitchFamily="49" charset="-122"/>
                <a:ea typeface="黑体" panose="02010609060101010101" pitchFamily="49" charset="-122"/>
              </a:rPr>
              <a:t>知己知彼，百战百胜！</a:t>
            </a:r>
          </a:p>
        </p:txBody>
      </p:sp>
    </p:spTree>
    <p:extLst>
      <p:ext uri="{BB962C8B-B14F-4D97-AF65-F5344CB8AC3E}">
        <p14:creationId xmlns:p14="http://schemas.microsoft.com/office/powerpoint/2010/main" val="14308589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IMG_47991－1－">
            <a:extLst>
              <a:ext uri="{FF2B5EF4-FFF2-40B4-BE49-F238E27FC236}">
                <a16:creationId xmlns:a16="http://schemas.microsoft.com/office/drawing/2014/main" id="{D30E10EA-2A51-4BB8-91A5-C42B8989F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92" name="Text Box 4">
            <a:extLst>
              <a:ext uri="{FF2B5EF4-FFF2-40B4-BE49-F238E27FC236}">
                <a16:creationId xmlns:a16="http://schemas.microsoft.com/office/drawing/2014/main" id="{A74E32D6-03A7-4ECF-BB93-6114FB4B3FB8}"/>
              </a:ext>
            </a:extLst>
          </p:cNvPr>
          <p:cNvSpPr txBox="1">
            <a:spLocks noChangeArrowheads="1"/>
          </p:cNvSpPr>
          <p:nvPr/>
        </p:nvSpPr>
        <p:spPr bwMode="auto">
          <a:xfrm rot="-361330">
            <a:off x="3276600" y="3200400"/>
            <a:ext cx="2438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7200" b="1">
                <a:solidFill>
                  <a:srgbClr val="FF00FF"/>
                </a:solidFill>
                <a:latin typeface="Albertus Extra Bold" pitchFamily="34" charset="0"/>
                <a:ea typeface="BatangChe" panose="02030609000101010101" pitchFamily="49" charset="-127"/>
              </a:rPr>
              <a:t>谢 谢</a:t>
            </a:r>
          </a:p>
        </p:txBody>
      </p:sp>
    </p:spTree>
    <p:extLst>
      <p:ext uri="{BB962C8B-B14F-4D97-AF65-F5344CB8AC3E}">
        <p14:creationId xmlns:p14="http://schemas.microsoft.com/office/powerpoint/2010/main" val="13349351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70318" y="1916832"/>
            <a:ext cx="7603363" cy="584775"/>
          </a:xfrm>
          <a:prstGeom prst="rect">
            <a:avLst/>
          </a:prstGeom>
        </p:spPr>
        <p:txBody>
          <a:bodyPr wrap="none">
            <a:spAutoFit/>
          </a:bodyPr>
          <a:lstStyle/>
          <a:p>
            <a:r>
              <a:rPr lang="en-US" altLang="zh-CN" sz="3200" b="1" dirty="0">
                <a:solidFill>
                  <a:srgbClr val="FF0000"/>
                </a:solidFill>
                <a:latin typeface="黑体" pitchFamily="49" charset="-122"/>
                <a:ea typeface="黑体" pitchFamily="49" charset="-122"/>
              </a:rPr>
              <a:t>2018</a:t>
            </a:r>
            <a:r>
              <a:rPr lang="zh-CN" altLang="en-US" sz="3200" b="1" dirty="0">
                <a:solidFill>
                  <a:srgbClr val="FF0000"/>
                </a:solidFill>
                <a:latin typeface="黑体" pitchFamily="49" charset="-122"/>
                <a:ea typeface="黑体" pitchFamily="49" charset="-122"/>
              </a:rPr>
              <a:t>年国家自然科学基金项目申请新变化</a:t>
            </a:r>
            <a:endParaRPr lang="zh-CN" altLang="zh-CN" sz="3200" b="1" dirty="0">
              <a:solidFill>
                <a:srgbClr val="FF0000"/>
              </a:solidFill>
              <a:latin typeface="黑体" pitchFamily="49" charset="-122"/>
              <a:ea typeface="黑体" pitchFamily="49" charset="-122"/>
            </a:endParaRPr>
          </a:p>
        </p:txBody>
      </p:sp>
      <p:sp>
        <p:nvSpPr>
          <p:cNvPr id="3" name="矩形 2"/>
          <p:cNvSpPr/>
          <p:nvPr/>
        </p:nvSpPr>
        <p:spPr>
          <a:xfrm>
            <a:off x="647564" y="2924944"/>
            <a:ext cx="7848872" cy="1667764"/>
          </a:xfrm>
          <a:prstGeom prst="rect">
            <a:avLst/>
          </a:prstGeom>
        </p:spPr>
        <p:txBody>
          <a:bodyPr wrap="square">
            <a:spAutoFit/>
          </a:bodyPr>
          <a:lstStyle/>
          <a:p>
            <a:pPr lvl="0" algn="just">
              <a:lnSpc>
                <a:spcPct val="150000"/>
              </a:lnSpc>
              <a:buClr>
                <a:srgbClr val="009900"/>
              </a:buClr>
              <a:buSzPct val="90000"/>
            </a:pPr>
            <a:r>
              <a:rPr lang="zh-CN" altLang="en-US" sz="2400" b="1" dirty="0">
                <a:solidFill>
                  <a:srgbClr val="0000FF"/>
                </a:solidFill>
                <a:latin typeface="黑体" pitchFamily="49" charset="-122"/>
                <a:ea typeface="黑体" pitchFamily="49" charset="-122"/>
              </a:rPr>
              <a:t>    申请书变化：</a:t>
            </a:r>
            <a:r>
              <a:rPr lang="en-US" altLang="zh-CN" sz="2400" dirty="0">
                <a:solidFill>
                  <a:srgbClr val="0000FF"/>
                </a:solidFill>
                <a:latin typeface="黑体" pitchFamily="49" charset="-122"/>
                <a:ea typeface="黑体" pitchFamily="49" charset="-122"/>
              </a:rPr>
              <a:t>2018</a:t>
            </a:r>
            <a:r>
              <a:rPr lang="zh-CN" altLang="en-US" sz="2400" dirty="0">
                <a:solidFill>
                  <a:srgbClr val="0000FF"/>
                </a:solidFill>
                <a:latin typeface="黑体" pitchFamily="49" charset="-122"/>
                <a:ea typeface="黑体" pitchFamily="49" charset="-122"/>
              </a:rPr>
              <a:t>年申请书多处发生变化，其中，基本信息页中“传真”栏改为“是否在站博士后”（</a:t>
            </a:r>
            <a:r>
              <a:rPr lang="en-US" altLang="zh-CN" sz="2400" dirty="0">
                <a:solidFill>
                  <a:srgbClr val="0000FF"/>
                </a:solidFill>
                <a:latin typeface="黑体" pitchFamily="49" charset="-122"/>
                <a:ea typeface="黑体" pitchFamily="49" charset="-122"/>
              </a:rPr>
              <a:t>2018</a:t>
            </a:r>
            <a:r>
              <a:rPr lang="zh-CN" altLang="en-US" sz="2400" dirty="0">
                <a:solidFill>
                  <a:srgbClr val="0000FF"/>
                </a:solidFill>
                <a:latin typeface="黑体" pitchFamily="49" charset="-122"/>
                <a:ea typeface="黑体" pitchFamily="49" charset="-122"/>
              </a:rPr>
              <a:t>年可以填写</a:t>
            </a:r>
            <a:r>
              <a:rPr lang="en-US" altLang="zh-CN" sz="2400" dirty="0">
                <a:solidFill>
                  <a:srgbClr val="0000FF"/>
                </a:solidFill>
                <a:latin typeface="黑体" pitchFamily="49" charset="-122"/>
                <a:ea typeface="黑体" pitchFamily="49" charset="-122"/>
              </a:rPr>
              <a:t>3</a:t>
            </a:r>
            <a:r>
              <a:rPr lang="zh-CN" altLang="en-US" sz="2400" dirty="0">
                <a:solidFill>
                  <a:srgbClr val="0000FF"/>
                </a:solidFill>
                <a:latin typeface="黑体" pitchFamily="49" charset="-122"/>
                <a:ea typeface="黑体" pitchFamily="49" charset="-122"/>
              </a:rPr>
              <a:t>站博士后经历）；</a:t>
            </a:r>
            <a:endParaRPr lang="en-US" altLang="zh-CN" sz="2400" dirty="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33573416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611977"/>
            <a:ext cx="8015336" cy="584775"/>
          </a:xfrm>
          <a:prstGeom prst="rect">
            <a:avLst/>
          </a:prstGeom>
        </p:spPr>
        <p:txBody>
          <a:bodyPr wrap="none">
            <a:spAutoFit/>
          </a:bodyPr>
          <a:lstStyle/>
          <a:p>
            <a:r>
              <a:rPr lang="en-US" altLang="zh-CN" sz="3200" b="1" dirty="0">
                <a:solidFill>
                  <a:srgbClr val="FF0000"/>
                </a:solidFill>
                <a:latin typeface="黑体" pitchFamily="49" charset="-122"/>
                <a:ea typeface="黑体" pitchFamily="49" charset="-122"/>
              </a:rPr>
              <a:t>2018</a:t>
            </a:r>
            <a:r>
              <a:rPr lang="zh-CN" altLang="en-US" sz="3200" b="1" dirty="0">
                <a:solidFill>
                  <a:srgbClr val="FF0000"/>
                </a:solidFill>
                <a:latin typeface="黑体" pitchFamily="49" charset="-122"/>
                <a:ea typeface="黑体" pitchFamily="49" charset="-122"/>
              </a:rPr>
              <a:t>年国家自然科学基金项目申请有关安排</a:t>
            </a:r>
            <a:endParaRPr lang="zh-CN" altLang="zh-CN" sz="3200" b="1" dirty="0">
              <a:solidFill>
                <a:srgbClr val="FF0000"/>
              </a:solidFill>
              <a:latin typeface="黑体" pitchFamily="49" charset="-122"/>
              <a:ea typeface="黑体" pitchFamily="49" charset="-122"/>
            </a:endParaRPr>
          </a:p>
        </p:txBody>
      </p:sp>
      <p:sp>
        <p:nvSpPr>
          <p:cNvPr id="3" name="矩形 2"/>
          <p:cNvSpPr/>
          <p:nvPr/>
        </p:nvSpPr>
        <p:spPr>
          <a:xfrm>
            <a:off x="971600" y="1916832"/>
            <a:ext cx="7056784" cy="2862322"/>
          </a:xfrm>
          <a:prstGeom prst="rect">
            <a:avLst/>
          </a:prstGeom>
        </p:spPr>
        <p:txBody>
          <a:bodyPr wrap="square">
            <a:spAutoFit/>
          </a:bodyPr>
          <a:lstStyle/>
          <a:p>
            <a:pPr marL="285750" lvl="0" indent="-285750" algn="just">
              <a:lnSpc>
                <a:spcPct val="150000"/>
              </a:lnSpc>
              <a:buClr>
                <a:srgbClr val="009900"/>
              </a:buClr>
              <a:buSzPct val="90000"/>
              <a:buFont typeface="Wingdings" pitchFamily="2" charset="2"/>
              <a:buChar char="p"/>
            </a:pPr>
            <a:r>
              <a:rPr lang="zh-CN" altLang="en-US" sz="2400" b="1" dirty="0">
                <a:latin typeface="黑体" pitchFamily="49" charset="-122"/>
                <a:ea typeface="黑体" pitchFamily="49" charset="-122"/>
              </a:rPr>
              <a:t>申请集中接收期：</a:t>
            </a:r>
            <a:r>
              <a:rPr lang="en-US" altLang="zh-CN" sz="2400" b="1" dirty="0">
                <a:solidFill>
                  <a:srgbClr val="0000FF"/>
                </a:solidFill>
                <a:latin typeface="黑体" pitchFamily="49" charset="-122"/>
                <a:ea typeface="黑体" pitchFamily="49" charset="-122"/>
              </a:rPr>
              <a:t>2018</a:t>
            </a:r>
            <a:r>
              <a:rPr lang="zh-CN" altLang="en-US" sz="2400" b="1" dirty="0">
                <a:solidFill>
                  <a:srgbClr val="0000FF"/>
                </a:solidFill>
                <a:latin typeface="黑体" pitchFamily="49" charset="-122"/>
                <a:ea typeface="黑体" pitchFamily="49" charset="-122"/>
              </a:rPr>
              <a:t>年</a:t>
            </a:r>
            <a:r>
              <a:rPr lang="en-US" altLang="zh-CN" sz="2400" b="1" dirty="0">
                <a:solidFill>
                  <a:srgbClr val="0000FF"/>
                </a:solidFill>
                <a:latin typeface="黑体" pitchFamily="49" charset="-122"/>
                <a:ea typeface="黑体" pitchFamily="49" charset="-122"/>
              </a:rPr>
              <a:t>3</a:t>
            </a:r>
            <a:r>
              <a:rPr lang="zh-CN" altLang="en-US" sz="2400" b="1" dirty="0">
                <a:solidFill>
                  <a:srgbClr val="0000FF"/>
                </a:solidFill>
                <a:latin typeface="黑体" pitchFamily="49" charset="-122"/>
                <a:ea typeface="黑体" pitchFamily="49" charset="-122"/>
              </a:rPr>
              <a:t>月</a:t>
            </a:r>
            <a:r>
              <a:rPr lang="en-US" altLang="zh-CN" sz="2400" b="1" dirty="0">
                <a:solidFill>
                  <a:srgbClr val="0000FF"/>
                </a:solidFill>
                <a:latin typeface="黑体" pitchFamily="49" charset="-122"/>
                <a:ea typeface="黑体" pitchFamily="49" charset="-122"/>
              </a:rPr>
              <a:t>1</a:t>
            </a:r>
            <a:r>
              <a:rPr lang="zh-CN" altLang="en-US" sz="2400" b="1" dirty="0">
                <a:solidFill>
                  <a:srgbClr val="0000FF"/>
                </a:solidFill>
                <a:latin typeface="黑体" pitchFamily="49" charset="-122"/>
                <a:ea typeface="黑体" pitchFamily="49" charset="-122"/>
              </a:rPr>
              <a:t>日</a:t>
            </a:r>
            <a:r>
              <a:rPr lang="en-US" altLang="zh-CN" sz="2400" b="1" dirty="0">
                <a:solidFill>
                  <a:srgbClr val="0000FF"/>
                </a:solidFill>
                <a:latin typeface="黑体" pitchFamily="49" charset="-122"/>
                <a:ea typeface="黑体" pitchFamily="49" charset="-122"/>
              </a:rPr>
              <a:t>-20</a:t>
            </a:r>
            <a:r>
              <a:rPr lang="zh-CN" altLang="en-US" sz="2400" b="1" dirty="0">
                <a:solidFill>
                  <a:srgbClr val="0000FF"/>
                </a:solidFill>
                <a:latin typeface="黑体" pitchFamily="49" charset="-122"/>
                <a:ea typeface="黑体" pitchFamily="49" charset="-122"/>
              </a:rPr>
              <a:t>日</a:t>
            </a:r>
            <a:r>
              <a:rPr lang="en-US" altLang="zh-CN" sz="2400" b="1" dirty="0">
                <a:solidFill>
                  <a:srgbClr val="0000FF"/>
                </a:solidFill>
                <a:latin typeface="黑体" pitchFamily="49" charset="-122"/>
                <a:ea typeface="黑体" pitchFamily="49" charset="-122"/>
              </a:rPr>
              <a:t>16</a:t>
            </a:r>
            <a:r>
              <a:rPr lang="zh-CN" altLang="en-US" sz="2400" b="1" dirty="0">
                <a:solidFill>
                  <a:srgbClr val="0000FF"/>
                </a:solidFill>
                <a:latin typeface="黑体" pitchFamily="49" charset="-122"/>
                <a:ea typeface="黑体" pitchFamily="49" charset="-122"/>
              </a:rPr>
              <a:t>时</a:t>
            </a:r>
            <a:r>
              <a:rPr lang="zh-CN" altLang="en-US" sz="2400" b="1" dirty="0">
                <a:latin typeface="黑体" pitchFamily="49" charset="-122"/>
                <a:ea typeface="黑体" pitchFamily="49" charset="-122"/>
              </a:rPr>
              <a:t>；</a:t>
            </a:r>
            <a:endParaRPr lang="en-US" altLang="zh-CN" sz="2400" b="1" dirty="0">
              <a:latin typeface="黑体" pitchFamily="49" charset="-122"/>
              <a:ea typeface="黑体" pitchFamily="49" charset="-122"/>
            </a:endParaRPr>
          </a:p>
          <a:p>
            <a:pPr marL="285750" indent="-285750" algn="just">
              <a:lnSpc>
                <a:spcPct val="150000"/>
              </a:lnSpc>
              <a:buClr>
                <a:srgbClr val="009900"/>
              </a:buClr>
              <a:buSzPct val="90000"/>
              <a:buFont typeface="Wingdings" pitchFamily="2" charset="2"/>
              <a:buChar char="p"/>
            </a:pPr>
            <a:r>
              <a:rPr lang="zh-CN" altLang="en-US" sz="2400" b="1" dirty="0">
                <a:latin typeface="黑体" pitchFamily="49" charset="-122"/>
                <a:ea typeface="黑体" pitchFamily="49" charset="-122"/>
              </a:rPr>
              <a:t>信息系统开放时间：</a:t>
            </a:r>
            <a:r>
              <a:rPr lang="en-US" altLang="zh-CN" sz="2400" b="1" dirty="0">
                <a:solidFill>
                  <a:srgbClr val="0000FF"/>
                </a:solidFill>
                <a:latin typeface="黑体" pitchFamily="49" charset="-122"/>
                <a:ea typeface="黑体" pitchFamily="49" charset="-122"/>
              </a:rPr>
              <a:t>2018</a:t>
            </a:r>
            <a:r>
              <a:rPr lang="zh-CN" altLang="en-US" sz="2400" b="1" dirty="0">
                <a:solidFill>
                  <a:srgbClr val="0000FF"/>
                </a:solidFill>
                <a:latin typeface="黑体" pitchFamily="49" charset="-122"/>
                <a:ea typeface="黑体" pitchFamily="49" charset="-122"/>
              </a:rPr>
              <a:t>年</a:t>
            </a:r>
            <a:r>
              <a:rPr lang="en-US" altLang="zh-CN" sz="2400" b="1" dirty="0">
                <a:solidFill>
                  <a:srgbClr val="0000FF"/>
                </a:solidFill>
                <a:latin typeface="黑体" pitchFamily="49" charset="-122"/>
                <a:ea typeface="黑体" pitchFamily="49" charset="-122"/>
              </a:rPr>
              <a:t>1</a:t>
            </a:r>
            <a:r>
              <a:rPr lang="zh-CN" altLang="en-US" sz="2400" b="1" dirty="0">
                <a:solidFill>
                  <a:srgbClr val="0000FF"/>
                </a:solidFill>
                <a:latin typeface="黑体" pitchFamily="49" charset="-122"/>
                <a:ea typeface="黑体" pitchFamily="49" charset="-122"/>
              </a:rPr>
              <a:t>月</a:t>
            </a:r>
            <a:r>
              <a:rPr lang="en-US" altLang="zh-CN" sz="2400" b="1" dirty="0">
                <a:solidFill>
                  <a:srgbClr val="0000FF"/>
                </a:solidFill>
                <a:latin typeface="黑体" pitchFamily="49" charset="-122"/>
                <a:ea typeface="黑体" pitchFamily="49" charset="-122"/>
              </a:rPr>
              <a:t>15</a:t>
            </a:r>
            <a:r>
              <a:rPr lang="zh-CN" altLang="en-US" sz="2400" b="1" dirty="0">
                <a:solidFill>
                  <a:srgbClr val="0000FF"/>
                </a:solidFill>
                <a:latin typeface="黑体" pitchFamily="49" charset="-122"/>
                <a:ea typeface="黑体" pitchFamily="49" charset="-122"/>
              </a:rPr>
              <a:t>日</a:t>
            </a:r>
            <a:r>
              <a:rPr lang="zh-CN" altLang="en-US" sz="2400" b="1" dirty="0">
                <a:solidFill>
                  <a:prstClr val="black"/>
                </a:solidFill>
                <a:latin typeface="黑体" pitchFamily="49" charset="-122"/>
                <a:ea typeface="黑体" pitchFamily="49" charset="-122"/>
              </a:rPr>
              <a:t>以后；</a:t>
            </a:r>
            <a:endParaRPr lang="en-US" altLang="zh-CN" sz="2400" b="1" dirty="0">
              <a:solidFill>
                <a:prstClr val="black"/>
              </a:solidFill>
              <a:latin typeface="黑体" pitchFamily="49" charset="-122"/>
              <a:ea typeface="黑体" pitchFamily="49" charset="-122"/>
            </a:endParaRPr>
          </a:p>
          <a:p>
            <a:pPr marL="285750" lvl="0" indent="-285750" algn="just">
              <a:lnSpc>
                <a:spcPct val="150000"/>
              </a:lnSpc>
              <a:buClr>
                <a:srgbClr val="009900"/>
              </a:buClr>
              <a:buSzPct val="90000"/>
              <a:buFont typeface="Wingdings" pitchFamily="2" charset="2"/>
              <a:buChar char="p"/>
            </a:pPr>
            <a:r>
              <a:rPr lang="zh-CN" altLang="en-US" sz="2400" b="1" dirty="0">
                <a:latin typeface="黑体" pitchFamily="49" charset="-122"/>
                <a:ea typeface="黑体" pitchFamily="49" charset="-122"/>
              </a:rPr>
              <a:t>申请书撰写方式：所有项目申请书均</a:t>
            </a:r>
            <a:r>
              <a:rPr lang="zh-CN" altLang="en-US" sz="2400" b="1" dirty="0">
                <a:solidFill>
                  <a:srgbClr val="0000FF"/>
                </a:solidFill>
                <a:latin typeface="黑体" pitchFamily="49" charset="-122"/>
                <a:ea typeface="黑体" pitchFamily="49" charset="-122"/>
              </a:rPr>
              <a:t>在线填写</a:t>
            </a:r>
            <a:r>
              <a:rPr lang="zh-CN" altLang="en-US" sz="2400" b="1" dirty="0">
                <a:latin typeface="黑体" pitchFamily="49" charset="-122"/>
                <a:ea typeface="黑体" pitchFamily="49" charset="-122"/>
              </a:rPr>
              <a:t>；</a:t>
            </a:r>
            <a:endParaRPr lang="en-US" altLang="zh-CN" sz="2400" b="1" dirty="0">
              <a:latin typeface="黑体" pitchFamily="49" charset="-122"/>
              <a:ea typeface="黑体" pitchFamily="49" charset="-122"/>
            </a:endParaRPr>
          </a:p>
          <a:p>
            <a:pPr marL="285750" lvl="0" indent="-285750" algn="just">
              <a:lnSpc>
                <a:spcPct val="150000"/>
              </a:lnSpc>
              <a:buClr>
                <a:srgbClr val="009900"/>
              </a:buClr>
              <a:buSzPct val="90000"/>
              <a:buFont typeface="Wingdings" pitchFamily="2" charset="2"/>
              <a:buChar char="p"/>
            </a:pPr>
            <a:r>
              <a:rPr lang="zh-CN" altLang="en-US" sz="2400" b="1" dirty="0">
                <a:latin typeface="黑体" pitchFamily="49" charset="-122"/>
                <a:ea typeface="黑体" pitchFamily="49" charset="-122"/>
              </a:rPr>
              <a:t>申请人和主要参与者应使用</a:t>
            </a:r>
            <a:r>
              <a:rPr lang="zh-CN" altLang="en-US" sz="2400" b="1" dirty="0">
                <a:solidFill>
                  <a:srgbClr val="0000FF"/>
                </a:solidFill>
                <a:latin typeface="黑体" pitchFamily="49" charset="-122"/>
                <a:ea typeface="黑体" pitchFamily="49" charset="-122"/>
              </a:rPr>
              <a:t>唯一身份证件</a:t>
            </a:r>
            <a:r>
              <a:rPr lang="zh-CN" altLang="en-US" sz="2400" b="1" dirty="0">
                <a:latin typeface="黑体" pitchFamily="49" charset="-122"/>
                <a:ea typeface="黑体" pitchFamily="49" charset="-122"/>
              </a:rPr>
              <a:t>申请；</a:t>
            </a:r>
            <a:endParaRPr lang="en-US" altLang="zh-CN" sz="2400" b="1" dirty="0">
              <a:latin typeface="黑体" pitchFamily="49" charset="-122"/>
              <a:ea typeface="黑体" pitchFamily="49" charset="-122"/>
            </a:endParaRPr>
          </a:p>
          <a:p>
            <a:pPr marL="285750" lvl="0" indent="-285750" algn="just">
              <a:lnSpc>
                <a:spcPct val="150000"/>
              </a:lnSpc>
              <a:buClr>
                <a:srgbClr val="009900"/>
              </a:buClr>
              <a:buSzPct val="90000"/>
              <a:buFont typeface="Wingdings" pitchFamily="2" charset="2"/>
              <a:buChar char="p"/>
            </a:pPr>
            <a:r>
              <a:rPr lang="zh-CN" altLang="en-US" sz="2400" b="1" dirty="0">
                <a:latin typeface="黑体" pitchFamily="49" charset="-122"/>
                <a:ea typeface="黑体" pitchFamily="49" charset="-122"/>
              </a:rPr>
              <a:t>注意基金申请</a:t>
            </a:r>
            <a:r>
              <a:rPr lang="zh-CN" altLang="en-US" sz="2400" b="1" dirty="0">
                <a:solidFill>
                  <a:srgbClr val="0000FF"/>
                </a:solidFill>
                <a:latin typeface="黑体" pitchFamily="49" charset="-122"/>
                <a:ea typeface="黑体" pitchFamily="49" charset="-122"/>
              </a:rPr>
              <a:t>限项</a:t>
            </a:r>
            <a:r>
              <a:rPr lang="zh-CN" altLang="en-US" sz="2400" b="1" dirty="0">
                <a:latin typeface="黑体" pitchFamily="49" charset="-122"/>
                <a:ea typeface="黑体" pitchFamily="49" charset="-122"/>
              </a:rPr>
              <a:t>规定。</a:t>
            </a:r>
            <a:endParaRPr lang="en-US" altLang="zh-CN" sz="2400" b="1" dirty="0">
              <a:latin typeface="黑体" pitchFamily="49" charset="-122"/>
              <a:ea typeface="黑体" pitchFamily="49" charset="-122"/>
            </a:endParaRPr>
          </a:p>
        </p:txBody>
      </p:sp>
    </p:spTree>
    <p:extLst>
      <p:ext uri="{BB962C8B-B14F-4D97-AF65-F5344CB8AC3E}">
        <p14:creationId xmlns:p14="http://schemas.microsoft.com/office/powerpoint/2010/main" val="35157347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81240"/>
            <a:ext cx="8620447" cy="399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39073" y="260648"/>
            <a:ext cx="8638599" cy="2400657"/>
          </a:xfrm>
          <a:prstGeom prst="rect">
            <a:avLst/>
          </a:prstGeom>
        </p:spPr>
        <p:txBody>
          <a:bodyPr wrap="square">
            <a:spAutoFit/>
          </a:bodyPr>
          <a:lstStyle/>
          <a:p>
            <a:pPr marL="285750" indent="-285750" algn="just">
              <a:lnSpc>
                <a:spcPct val="150000"/>
              </a:lnSpc>
              <a:buClr>
                <a:srgbClr val="009900"/>
              </a:buClr>
              <a:buSzPct val="90000"/>
              <a:buFont typeface="Wingdings" pitchFamily="2" charset="2"/>
              <a:buChar char="p"/>
            </a:pPr>
            <a:r>
              <a:rPr lang="en-US" altLang="zh-CN" sz="2000" b="1" dirty="0">
                <a:solidFill>
                  <a:srgbClr val="0000FF"/>
                </a:solidFill>
                <a:latin typeface="Arial" pitchFamily="34" charset="0"/>
                <a:ea typeface="黑体" pitchFamily="49" charset="-122"/>
                <a:cs typeface="Arial" pitchFamily="34" charset="0"/>
              </a:rPr>
              <a:t>2017</a:t>
            </a:r>
            <a:r>
              <a:rPr lang="zh-CN" altLang="en-US" sz="2000" b="1" dirty="0">
                <a:solidFill>
                  <a:srgbClr val="0000FF"/>
                </a:solidFill>
                <a:latin typeface="Arial" pitchFamily="34" charset="0"/>
                <a:ea typeface="黑体" pitchFamily="49" charset="-122"/>
                <a:cs typeface="Arial" pitchFamily="34" charset="0"/>
              </a:rPr>
              <a:t>年度青年科学基金项目共资助</a:t>
            </a:r>
            <a:r>
              <a:rPr lang="en-US" altLang="zh-CN" sz="2000" b="1" dirty="0">
                <a:solidFill>
                  <a:srgbClr val="FF0000"/>
                </a:solidFill>
                <a:latin typeface="Arial" pitchFamily="34" charset="0"/>
                <a:ea typeface="黑体" pitchFamily="49" charset="-122"/>
                <a:cs typeface="Arial" pitchFamily="34" charset="0"/>
              </a:rPr>
              <a:t>17523 </a:t>
            </a:r>
            <a:r>
              <a:rPr lang="zh-CN" altLang="en-US" sz="2000" b="1" dirty="0">
                <a:solidFill>
                  <a:srgbClr val="FF0000"/>
                </a:solidFill>
                <a:latin typeface="Arial" pitchFamily="34" charset="0"/>
                <a:ea typeface="黑体" pitchFamily="49" charset="-122"/>
                <a:cs typeface="Arial" pitchFamily="34" charset="0"/>
              </a:rPr>
              <a:t>项</a:t>
            </a:r>
            <a:r>
              <a:rPr lang="zh-CN" altLang="en-US" sz="2000" b="1" dirty="0">
                <a:solidFill>
                  <a:srgbClr val="0000FF"/>
                </a:solidFill>
                <a:latin typeface="Arial" pitchFamily="34" charset="0"/>
                <a:ea typeface="黑体" pitchFamily="49" charset="-122"/>
                <a:cs typeface="Arial" pitchFamily="34" charset="0"/>
              </a:rPr>
              <a:t>，资助直接费用约</a:t>
            </a:r>
            <a:r>
              <a:rPr lang="en-US" altLang="zh-CN" sz="2000" b="1" dirty="0">
                <a:solidFill>
                  <a:srgbClr val="0000FF"/>
                </a:solidFill>
                <a:latin typeface="Arial" pitchFamily="34" charset="0"/>
                <a:ea typeface="黑体" pitchFamily="49" charset="-122"/>
                <a:cs typeface="Arial" pitchFamily="34" charset="0"/>
              </a:rPr>
              <a:t>40</a:t>
            </a:r>
            <a:r>
              <a:rPr lang="zh-CN" altLang="en-US" sz="2000" b="1" dirty="0">
                <a:solidFill>
                  <a:srgbClr val="0000FF"/>
                </a:solidFill>
                <a:latin typeface="Arial" pitchFamily="34" charset="0"/>
                <a:ea typeface="黑体" pitchFamily="49" charset="-122"/>
                <a:cs typeface="Arial" pitchFamily="34" charset="0"/>
              </a:rPr>
              <a:t>亿元，平均资助强度为</a:t>
            </a:r>
            <a:r>
              <a:rPr lang="en-US" altLang="zh-CN" sz="2000" b="1" dirty="0">
                <a:solidFill>
                  <a:srgbClr val="FF0000"/>
                </a:solidFill>
                <a:latin typeface="Arial" pitchFamily="34" charset="0"/>
                <a:ea typeface="黑体" pitchFamily="49" charset="-122"/>
                <a:cs typeface="Arial" pitchFamily="34" charset="0"/>
              </a:rPr>
              <a:t>22.84</a:t>
            </a:r>
            <a:r>
              <a:rPr lang="zh-CN" altLang="en-US" sz="2000" b="1" dirty="0">
                <a:solidFill>
                  <a:srgbClr val="FF0000"/>
                </a:solidFill>
                <a:latin typeface="Arial" pitchFamily="34" charset="0"/>
                <a:ea typeface="黑体" pitchFamily="49" charset="-122"/>
                <a:cs typeface="Arial" pitchFamily="34" charset="0"/>
              </a:rPr>
              <a:t>万元</a:t>
            </a:r>
            <a:r>
              <a:rPr lang="en-US" altLang="zh-CN" sz="2000" b="1" dirty="0">
                <a:solidFill>
                  <a:srgbClr val="FF0000"/>
                </a:solidFill>
                <a:latin typeface="Arial" pitchFamily="34" charset="0"/>
                <a:ea typeface="黑体" pitchFamily="49" charset="-122"/>
                <a:cs typeface="Arial" pitchFamily="34" charset="0"/>
              </a:rPr>
              <a:t>/</a:t>
            </a:r>
            <a:r>
              <a:rPr lang="zh-CN" altLang="en-US" sz="2000" b="1" dirty="0">
                <a:solidFill>
                  <a:srgbClr val="FF0000"/>
                </a:solidFill>
                <a:latin typeface="Arial" pitchFamily="34" charset="0"/>
                <a:ea typeface="黑体" pitchFamily="49" charset="-122"/>
                <a:cs typeface="Arial" pitchFamily="34" charset="0"/>
              </a:rPr>
              <a:t>项</a:t>
            </a:r>
            <a:r>
              <a:rPr lang="zh-CN" altLang="en-US" sz="2000" b="1" dirty="0">
                <a:solidFill>
                  <a:srgbClr val="0000FF"/>
                </a:solidFill>
                <a:latin typeface="Arial" pitchFamily="34" charset="0"/>
                <a:ea typeface="黑体" pitchFamily="49" charset="-122"/>
                <a:cs typeface="Arial" pitchFamily="34" charset="0"/>
              </a:rPr>
              <a:t>，资助率为</a:t>
            </a:r>
            <a:r>
              <a:rPr lang="en-US" altLang="zh-CN" sz="2000" b="1" dirty="0">
                <a:solidFill>
                  <a:srgbClr val="FF0000"/>
                </a:solidFill>
                <a:latin typeface="Arial" pitchFamily="34" charset="0"/>
                <a:ea typeface="黑体" pitchFamily="49" charset="-122"/>
                <a:cs typeface="Arial" pitchFamily="34" charset="0"/>
              </a:rPr>
              <a:t>22.41%</a:t>
            </a:r>
            <a:r>
              <a:rPr lang="zh-CN" altLang="en-US" sz="2000" b="1" dirty="0">
                <a:solidFill>
                  <a:srgbClr val="0000FF"/>
                </a:solidFill>
                <a:latin typeface="Arial" pitchFamily="34" charset="0"/>
                <a:ea typeface="黑体" pitchFamily="49" charset="-122"/>
                <a:cs typeface="Arial" pitchFamily="34" charset="0"/>
              </a:rPr>
              <a:t>，比 </a:t>
            </a:r>
            <a:r>
              <a:rPr lang="en-US" altLang="zh-CN" sz="2000" b="1" dirty="0">
                <a:solidFill>
                  <a:srgbClr val="0000FF"/>
                </a:solidFill>
                <a:latin typeface="Arial" pitchFamily="34" charset="0"/>
                <a:ea typeface="黑体" pitchFamily="49" charset="-122"/>
                <a:cs typeface="Arial" pitchFamily="34" charset="0"/>
              </a:rPr>
              <a:t>2016 </a:t>
            </a:r>
            <a:r>
              <a:rPr lang="zh-CN" altLang="en-US" sz="2000" b="1" dirty="0">
                <a:solidFill>
                  <a:srgbClr val="0000FF"/>
                </a:solidFill>
                <a:latin typeface="Arial" pitchFamily="34" charset="0"/>
                <a:ea typeface="黑体" pitchFamily="49" charset="-122"/>
                <a:cs typeface="Arial" pitchFamily="34" charset="0"/>
              </a:rPr>
              <a:t>年度降低了</a:t>
            </a:r>
            <a:r>
              <a:rPr lang="en-US" altLang="zh-CN" sz="2000" b="1" dirty="0">
                <a:solidFill>
                  <a:srgbClr val="0000FF"/>
                </a:solidFill>
                <a:latin typeface="Arial" pitchFamily="34" charset="0"/>
                <a:ea typeface="黑体" pitchFamily="49" charset="-122"/>
                <a:cs typeface="Arial" pitchFamily="34" charset="0"/>
              </a:rPr>
              <a:t>0.48 </a:t>
            </a:r>
            <a:r>
              <a:rPr lang="zh-CN" altLang="en-US" sz="2000" b="1" dirty="0">
                <a:solidFill>
                  <a:srgbClr val="0000FF"/>
                </a:solidFill>
                <a:latin typeface="Arial" pitchFamily="34" charset="0"/>
                <a:ea typeface="黑体" pitchFamily="49" charset="-122"/>
                <a:cs typeface="Arial" pitchFamily="34" charset="0"/>
              </a:rPr>
              <a:t>个百分点（资助情况见下表）。</a:t>
            </a:r>
          </a:p>
          <a:p>
            <a:pPr marL="285750" indent="-285750" algn="just">
              <a:lnSpc>
                <a:spcPct val="150000"/>
              </a:lnSpc>
              <a:buClr>
                <a:srgbClr val="009900"/>
              </a:buClr>
              <a:buSzPct val="90000"/>
              <a:buFont typeface="Wingdings" pitchFamily="2" charset="2"/>
              <a:buChar char="p"/>
            </a:pPr>
            <a:r>
              <a:rPr lang="en-US" altLang="zh-CN" sz="2000" b="1" dirty="0">
                <a:solidFill>
                  <a:srgbClr val="0000FF"/>
                </a:solidFill>
                <a:latin typeface="Arial" pitchFamily="34" charset="0"/>
                <a:ea typeface="黑体" pitchFamily="49" charset="-122"/>
                <a:cs typeface="Arial" pitchFamily="34" charset="0"/>
              </a:rPr>
              <a:t>2018</a:t>
            </a:r>
            <a:r>
              <a:rPr lang="zh-CN" altLang="en-US" sz="2000" b="1" dirty="0">
                <a:solidFill>
                  <a:srgbClr val="0000FF"/>
                </a:solidFill>
                <a:latin typeface="Arial" pitchFamily="34" charset="0"/>
                <a:ea typeface="黑体" pitchFamily="49" charset="-122"/>
                <a:cs typeface="Arial" pitchFamily="34" charset="0"/>
              </a:rPr>
              <a:t>年，青年科学基金项目直接费用平均资助强度约为</a:t>
            </a:r>
            <a:r>
              <a:rPr lang="en-US" altLang="zh-CN" sz="2000" b="1" dirty="0">
                <a:solidFill>
                  <a:srgbClr val="FF0000"/>
                </a:solidFill>
                <a:latin typeface="Arial" pitchFamily="34" charset="0"/>
                <a:ea typeface="黑体" pitchFamily="49" charset="-122"/>
                <a:cs typeface="Arial" pitchFamily="34" charset="0"/>
              </a:rPr>
              <a:t>25</a:t>
            </a:r>
            <a:r>
              <a:rPr lang="zh-CN" altLang="en-US" sz="2000" b="1" dirty="0">
                <a:solidFill>
                  <a:srgbClr val="FF0000"/>
                </a:solidFill>
                <a:latin typeface="Arial" pitchFamily="34" charset="0"/>
                <a:ea typeface="黑体" pitchFamily="49" charset="-122"/>
                <a:cs typeface="Arial" pitchFamily="34" charset="0"/>
              </a:rPr>
              <a:t>万元</a:t>
            </a:r>
            <a:r>
              <a:rPr lang="en-US" altLang="zh-CN" sz="2000" b="1" dirty="0">
                <a:solidFill>
                  <a:srgbClr val="FF0000"/>
                </a:solidFill>
                <a:latin typeface="Arial" pitchFamily="34" charset="0"/>
                <a:ea typeface="黑体" pitchFamily="49" charset="-122"/>
                <a:cs typeface="Arial" pitchFamily="34" charset="0"/>
              </a:rPr>
              <a:t>/</a:t>
            </a:r>
            <a:r>
              <a:rPr lang="zh-CN" altLang="en-US" sz="2000" b="1" dirty="0">
                <a:solidFill>
                  <a:srgbClr val="FF0000"/>
                </a:solidFill>
                <a:latin typeface="Arial" pitchFamily="34" charset="0"/>
                <a:ea typeface="黑体" pitchFamily="49" charset="-122"/>
                <a:cs typeface="Arial" pitchFamily="34" charset="0"/>
              </a:rPr>
              <a:t>项</a:t>
            </a:r>
            <a:r>
              <a:rPr lang="zh-CN" altLang="en-US" sz="2000" b="1" dirty="0">
                <a:solidFill>
                  <a:srgbClr val="0000FF"/>
                </a:solidFill>
                <a:latin typeface="Arial" pitchFamily="34" charset="0"/>
                <a:ea typeface="黑体" pitchFamily="49" charset="-122"/>
                <a:cs typeface="Arial" pitchFamily="34" charset="0"/>
              </a:rPr>
              <a:t>（管理科学部 </a:t>
            </a:r>
            <a:r>
              <a:rPr lang="en-US" altLang="zh-CN" sz="2000" b="1" dirty="0">
                <a:solidFill>
                  <a:srgbClr val="0000FF"/>
                </a:solidFill>
                <a:latin typeface="Arial" pitchFamily="34" charset="0"/>
                <a:ea typeface="黑体" pitchFamily="49" charset="-122"/>
                <a:cs typeface="Arial" pitchFamily="34" charset="0"/>
              </a:rPr>
              <a:t>20</a:t>
            </a:r>
            <a:r>
              <a:rPr lang="zh-CN" altLang="en-US" sz="2000" b="1" dirty="0">
                <a:solidFill>
                  <a:srgbClr val="0000FF"/>
                </a:solidFill>
                <a:latin typeface="Arial" pitchFamily="34" charset="0"/>
                <a:ea typeface="黑体" pitchFamily="49" charset="-122"/>
                <a:cs typeface="Arial" pitchFamily="34" charset="0"/>
              </a:rPr>
              <a:t>万元</a:t>
            </a:r>
            <a:r>
              <a:rPr lang="en-US" altLang="zh-CN" sz="2000" b="1" dirty="0">
                <a:solidFill>
                  <a:srgbClr val="0000FF"/>
                </a:solidFill>
                <a:latin typeface="Arial" pitchFamily="34" charset="0"/>
                <a:ea typeface="黑体" pitchFamily="49" charset="-122"/>
                <a:cs typeface="Arial" pitchFamily="34" charset="0"/>
              </a:rPr>
              <a:t>/</a:t>
            </a:r>
            <a:r>
              <a:rPr lang="zh-CN" altLang="en-US" sz="2000" b="1" dirty="0">
                <a:solidFill>
                  <a:srgbClr val="0000FF"/>
                </a:solidFill>
                <a:latin typeface="Arial" pitchFamily="34" charset="0"/>
                <a:ea typeface="黑体" pitchFamily="49" charset="-122"/>
                <a:cs typeface="Arial" pitchFamily="34" charset="0"/>
              </a:rPr>
              <a:t>项）。</a:t>
            </a:r>
          </a:p>
        </p:txBody>
      </p:sp>
    </p:spTree>
    <p:extLst>
      <p:ext uri="{BB962C8B-B14F-4D97-AF65-F5344CB8AC3E}">
        <p14:creationId xmlns:p14="http://schemas.microsoft.com/office/powerpoint/2010/main" val="14533554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4283</Words>
  <Application>Microsoft Office PowerPoint</Application>
  <PresentationFormat>全屏显示(4:3)</PresentationFormat>
  <Paragraphs>354</Paragraphs>
  <Slides>96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96</vt:i4>
      </vt:variant>
    </vt:vector>
  </HeadingPairs>
  <TitlesOfParts>
    <vt:vector size="106" baseType="lpstr">
      <vt:lpstr>Albertus Extra Bold</vt:lpstr>
      <vt:lpstr>BatangChe</vt:lpstr>
      <vt:lpstr>黑体</vt:lpstr>
      <vt:lpstr>华文新魏</vt:lpstr>
      <vt:lpstr>宋体</vt:lpstr>
      <vt:lpstr>Arial</vt:lpstr>
      <vt:lpstr>Calibri</vt:lpstr>
      <vt:lpstr>Times New Roman</vt:lpstr>
      <vt:lpstr>Wingdings</vt:lpstr>
      <vt:lpstr>Office 主题</vt:lpstr>
      <vt:lpstr>PowerPoint 演示文稿</vt:lpstr>
      <vt:lpstr>博士后可以申请的基金项目种类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项目的评审工作 </vt:lpstr>
      <vt:lpstr>专家通讯评议具体程序</vt:lpstr>
      <vt:lpstr>PowerPoint 演示文稿</vt:lpstr>
      <vt:lpstr>PowerPoint 演示文稿</vt:lpstr>
      <vt:lpstr>专家会议评议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报告提纲</vt:lpstr>
      <vt:lpstr>PowerPoint 演示文稿</vt:lpstr>
      <vt:lpstr>PowerPoint 演示文稿</vt:lpstr>
      <vt:lpstr>生命科学部各处的受理范围</vt:lpstr>
      <vt:lpstr>PowerPoint 演示文稿</vt:lpstr>
      <vt:lpstr>PowerPoint 演示文稿</vt:lpstr>
      <vt:lpstr>PowerPoint 演示文稿</vt:lpstr>
      <vt:lpstr>PowerPoint 演示文稿</vt:lpstr>
      <vt:lpstr>PowerPoint 演示文稿</vt:lpstr>
      <vt:lpstr>优青、杰青的评审程序 </vt:lpstr>
      <vt:lpstr>优青、基金申请书</vt:lpstr>
      <vt:lpstr>报告提纲</vt:lpstr>
      <vt:lpstr>申请书的组成部分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报告提纲</vt:lpstr>
      <vt:lpstr>选 题</vt:lpstr>
      <vt:lpstr>PowerPoint 演示文稿</vt:lpstr>
      <vt:lpstr>PowerPoint 演示文稿</vt:lpstr>
      <vt:lpstr>（二）项目主要成员</vt:lpstr>
      <vt:lpstr>PowerPoint 演示文稿</vt:lpstr>
      <vt:lpstr>（三）经费申请表</vt:lpstr>
      <vt:lpstr>（四）报告正文（面上）</vt:lpstr>
      <vt:lpstr>需要注意的问题</vt:lpstr>
      <vt:lpstr>PowerPoint 演示文稿</vt:lpstr>
      <vt:lpstr>PowerPoint 演示文稿</vt:lpstr>
      <vt:lpstr>2.研究内容、研究目标,以及拟解决关键问题 （此部分为重点阐述内容）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（五）签字和盖章</vt:lpstr>
      <vt:lpstr>PowerPoint 演示文稿</vt:lpstr>
      <vt:lpstr>PowerPoint 演示文稿</vt:lpstr>
      <vt:lpstr>评议书概要</vt:lpstr>
      <vt:lpstr>面上项目同行评议要点 </vt:lpstr>
      <vt:lpstr>面上项目同行评议要点 </vt:lpstr>
      <vt:lpstr>面上项目同行评议要点 </vt:lpstr>
      <vt:lpstr>综合评价等级参考标准</vt:lpstr>
      <vt:lpstr>会议二审</vt:lpstr>
      <vt:lpstr>会议二审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郭兆将</dc:creator>
  <cp:lastModifiedBy>Lenovo</cp:lastModifiedBy>
  <cp:revision>274</cp:revision>
  <dcterms:created xsi:type="dcterms:W3CDTF">2018-01-24T02:20:41Z</dcterms:created>
  <dcterms:modified xsi:type="dcterms:W3CDTF">2018-01-25T06:16:04Z</dcterms:modified>
</cp:coreProperties>
</file>