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7" r:id="rId2"/>
    <p:sldId id="258" r:id="rId3"/>
    <p:sldId id="496" r:id="rId4"/>
    <p:sldId id="505" r:id="rId5"/>
    <p:sldId id="582" r:id="rId6"/>
    <p:sldId id="572" r:id="rId7"/>
    <p:sldId id="584" r:id="rId8"/>
    <p:sldId id="585" r:id="rId9"/>
    <p:sldId id="613" r:id="rId10"/>
    <p:sldId id="586" r:id="rId11"/>
    <p:sldId id="614" r:id="rId12"/>
    <p:sldId id="588" r:id="rId13"/>
    <p:sldId id="589" r:id="rId14"/>
    <p:sldId id="590" r:id="rId15"/>
    <p:sldId id="592" r:id="rId16"/>
    <p:sldId id="593" r:id="rId17"/>
    <p:sldId id="594" r:id="rId18"/>
    <p:sldId id="591" r:id="rId19"/>
    <p:sldId id="595" r:id="rId20"/>
    <p:sldId id="596" r:id="rId21"/>
    <p:sldId id="597" r:id="rId22"/>
    <p:sldId id="598" r:id="rId23"/>
    <p:sldId id="599" r:id="rId24"/>
    <p:sldId id="601" r:id="rId25"/>
    <p:sldId id="600" r:id="rId26"/>
    <p:sldId id="603" r:id="rId27"/>
    <p:sldId id="607" r:id="rId28"/>
    <p:sldId id="608" r:id="rId29"/>
    <p:sldId id="609" r:id="rId30"/>
    <p:sldId id="612" r:id="rId31"/>
    <p:sldId id="605" r:id="rId32"/>
    <p:sldId id="606" r:id="rId33"/>
    <p:sldId id="542" r:id="rId34"/>
    <p:sldId id="550" r:id="rId35"/>
  </p:sldIdLst>
  <p:sldSz cx="9144000" cy="6858000" type="screen4x3"/>
  <p:notesSz cx="6858000" cy="9144000"/>
  <p:defaultTextStyle>
    <a:defPPr>
      <a:defRPr lang="zh-CN"/>
    </a:defPPr>
    <a:lvl1pPr algn="ctr" rtl="0" fontAlgn="base">
      <a:spcBef>
        <a:spcPct val="0"/>
      </a:spcBef>
      <a:spcAft>
        <a:spcPct val="0"/>
      </a:spcAft>
      <a:defRPr b="1"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b="1"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b="1"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b="1"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b="1"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b="1"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b="1"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b="1"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b="1" kern="1200">
        <a:solidFill>
          <a:schemeClr val="tx1"/>
        </a:solidFill>
        <a:latin typeface="Arial" panose="020B0604020202020204" pitchFamily="34" charset="0"/>
        <a:ea typeface="宋体" panose="02010600030101010101" pitchFamily="2" charset="-122"/>
        <a:cs typeface="+mn-cs"/>
      </a:defRPr>
    </a:lvl9pPr>
  </p:defaultTextStyle>
  <p:extLst>
    <p:ext uri="{521415D9-36F7-43E2-AB2F-B90AF26B5E84}">
      <p14:sectionLst xmlns:p14="http://schemas.microsoft.com/office/powerpoint/2010/main">
        <p14:section name="默认节" id="{8C8A6430-A500-4339-8C7E-5C30434C39EA}">
          <p14:sldIdLst>
            <p14:sldId id="257"/>
            <p14:sldId id="258"/>
            <p14:sldId id="496"/>
            <p14:sldId id="505"/>
            <p14:sldId id="582"/>
            <p14:sldId id="572"/>
            <p14:sldId id="584"/>
            <p14:sldId id="585"/>
            <p14:sldId id="613"/>
            <p14:sldId id="586"/>
            <p14:sldId id="614"/>
            <p14:sldId id="588"/>
            <p14:sldId id="589"/>
            <p14:sldId id="590"/>
            <p14:sldId id="592"/>
            <p14:sldId id="593"/>
            <p14:sldId id="594"/>
            <p14:sldId id="591"/>
            <p14:sldId id="595"/>
            <p14:sldId id="596"/>
            <p14:sldId id="597"/>
            <p14:sldId id="598"/>
            <p14:sldId id="599"/>
            <p14:sldId id="601"/>
            <p14:sldId id="600"/>
            <p14:sldId id="603"/>
            <p14:sldId id="607"/>
            <p14:sldId id="608"/>
            <p14:sldId id="609"/>
            <p14:sldId id="612"/>
            <p14:sldId id="605"/>
            <p14:sldId id="606"/>
            <p14:sldId id="542"/>
            <p14:sldId id="55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0000CC"/>
    <a:srgbClr val="FF3300"/>
    <a:srgbClr val="FF9933"/>
    <a:srgbClr val="0099FF"/>
    <a:srgbClr val="F1FEDA"/>
    <a:srgbClr val="D7F2AC"/>
    <a:srgbClr val="FFFF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984" autoAdjust="0"/>
    <p:restoredTop sz="94424" autoAdjust="0"/>
  </p:normalViewPr>
  <p:slideViewPr>
    <p:cSldViewPr>
      <p:cViewPr varScale="1">
        <p:scale>
          <a:sx n="110" d="100"/>
          <a:sy n="110" d="100"/>
        </p:scale>
        <p:origin x="1232" y="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0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atin typeface="Arial" charset="0"/>
              </a:defRPr>
            </a:lvl1pPr>
          </a:lstStyle>
          <a:p>
            <a:pPr>
              <a:defRPr/>
            </a:pPr>
            <a:endParaRPr lang="en-US" altLang="zh-CN"/>
          </a:p>
        </p:txBody>
      </p:sp>
      <p:sp>
        <p:nvSpPr>
          <p:cNvPr id="532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pPr>
              <a:defRPr/>
            </a:pPr>
            <a:endParaRPr lang="en-US" altLang="zh-CN"/>
          </a:p>
        </p:txBody>
      </p:sp>
      <p:sp>
        <p:nvSpPr>
          <p:cNvPr id="880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532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Arial" charset="0"/>
              </a:defRPr>
            </a:lvl1pPr>
          </a:lstStyle>
          <a:p>
            <a:pPr>
              <a:defRPr/>
            </a:pPr>
            <a:endParaRPr lang="en-US" altLang="zh-CN"/>
          </a:p>
        </p:txBody>
      </p:sp>
      <p:sp>
        <p:nvSpPr>
          <p:cNvPr id="532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33621E93-8A55-4A6D-919B-CAC498283FA4}" type="slidenum">
              <a:rPr lang="en-US" altLang="zh-CN"/>
              <a:pPr/>
              <a:t>‹#›</a:t>
            </a:fld>
            <a:endParaRPr lang="en-US" altLang="zh-CN"/>
          </a:p>
        </p:txBody>
      </p:sp>
    </p:spTree>
    <p:extLst>
      <p:ext uri="{BB962C8B-B14F-4D97-AF65-F5344CB8AC3E}">
        <p14:creationId xmlns:p14="http://schemas.microsoft.com/office/powerpoint/2010/main" val="1730614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3621E93-8A55-4A6D-919B-CAC498283FA4}" type="slidenum">
              <a:rPr lang="en-US" altLang="zh-CN" smtClean="0"/>
              <a:pPr/>
              <a:t>18</a:t>
            </a:fld>
            <a:endParaRPr lang="en-US" altLang="zh-CN"/>
          </a:p>
        </p:txBody>
      </p:sp>
    </p:spTree>
    <p:extLst>
      <p:ext uri="{BB962C8B-B14F-4D97-AF65-F5344CB8AC3E}">
        <p14:creationId xmlns:p14="http://schemas.microsoft.com/office/powerpoint/2010/main" val="3960729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3621E93-8A55-4A6D-919B-CAC498283FA4}" type="slidenum">
              <a:rPr lang="en-US" altLang="zh-CN" smtClean="0"/>
              <a:pPr/>
              <a:t>33</a:t>
            </a:fld>
            <a:endParaRPr lang="en-US" altLang="zh-CN"/>
          </a:p>
        </p:txBody>
      </p:sp>
    </p:spTree>
    <p:extLst>
      <p:ext uri="{BB962C8B-B14F-4D97-AF65-F5344CB8AC3E}">
        <p14:creationId xmlns:p14="http://schemas.microsoft.com/office/powerpoint/2010/main" val="987663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3621E93-8A55-4A6D-919B-CAC498283FA4}" type="slidenum">
              <a:rPr lang="en-US" altLang="zh-CN" smtClean="0"/>
              <a:pPr/>
              <a:t>34</a:t>
            </a:fld>
            <a:endParaRPr lang="en-US" altLang="zh-CN"/>
          </a:p>
        </p:txBody>
      </p:sp>
    </p:spTree>
    <p:extLst>
      <p:ext uri="{BB962C8B-B14F-4D97-AF65-F5344CB8AC3E}">
        <p14:creationId xmlns:p14="http://schemas.microsoft.com/office/powerpoint/2010/main" val="405601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BC06BF99-815D-4042-AF38-18D198C3E65A}" type="slidenum">
              <a:rPr lang="en-US" altLang="zh-CN"/>
              <a:pPr/>
              <a:t>‹#›</a:t>
            </a:fld>
            <a:endParaRPr lang="en-US" altLang="zh-CN"/>
          </a:p>
        </p:txBody>
      </p:sp>
    </p:spTree>
    <p:extLst>
      <p:ext uri="{BB962C8B-B14F-4D97-AF65-F5344CB8AC3E}">
        <p14:creationId xmlns:p14="http://schemas.microsoft.com/office/powerpoint/2010/main" val="1756633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61D7B10F-A3CA-4539-B206-73E4571DA996}" type="slidenum">
              <a:rPr lang="en-US" altLang="zh-CN"/>
              <a:pPr/>
              <a:t>‹#›</a:t>
            </a:fld>
            <a:endParaRPr lang="en-US" altLang="zh-CN"/>
          </a:p>
        </p:txBody>
      </p:sp>
    </p:spTree>
    <p:extLst>
      <p:ext uri="{BB962C8B-B14F-4D97-AF65-F5344CB8AC3E}">
        <p14:creationId xmlns:p14="http://schemas.microsoft.com/office/powerpoint/2010/main" val="3209726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F6B3241C-7452-4835-961B-EF26F07682CF}" type="slidenum">
              <a:rPr lang="en-US" altLang="zh-CN"/>
              <a:pPr/>
              <a:t>‹#›</a:t>
            </a:fld>
            <a:endParaRPr lang="en-US" altLang="zh-CN"/>
          </a:p>
        </p:txBody>
      </p:sp>
    </p:spTree>
    <p:extLst>
      <p:ext uri="{BB962C8B-B14F-4D97-AF65-F5344CB8AC3E}">
        <p14:creationId xmlns:p14="http://schemas.microsoft.com/office/powerpoint/2010/main" val="2245209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fld id="{5482EE5B-13B1-4EEE-A509-B9DE825A24D9}" type="slidenum">
              <a:rPr lang="en-US" altLang="zh-CN"/>
              <a:pPr/>
              <a:t>‹#›</a:t>
            </a:fld>
            <a:endParaRPr lang="en-US" altLang="zh-CN"/>
          </a:p>
        </p:txBody>
      </p:sp>
    </p:spTree>
    <p:extLst>
      <p:ext uri="{BB962C8B-B14F-4D97-AF65-F5344CB8AC3E}">
        <p14:creationId xmlns:p14="http://schemas.microsoft.com/office/powerpoint/2010/main" val="3927991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919B56FE-8DF9-4CD7-836F-A5BDC8211162}" type="slidenum">
              <a:rPr lang="en-US" altLang="zh-CN"/>
              <a:pPr/>
              <a:t>‹#›</a:t>
            </a:fld>
            <a:endParaRPr lang="en-US" altLang="zh-CN"/>
          </a:p>
        </p:txBody>
      </p:sp>
    </p:spTree>
    <p:extLst>
      <p:ext uri="{BB962C8B-B14F-4D97-AF65-F5344CB8AC3E}">
        <p14:creationId xmlns:p14="http://schemas.microsoft.com/office/powerpoint/2010/main" val="1702543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6A49FF7B-CD8C-4C3C-8F91-35FA7D1A8564}" type="slidenum">
              <a:rPr lang="en-US" altLang="zh-CN"/>
              <a:pPr/>
              <a:t>‹#›</a:t>
            </a:fld>
            <a:endParaRPr lang="en-US" altLang="zh-CN"/>
          </a:p>
        </p:txBody>
      </p:sp>
    </p:spTree>
    <p:extLst>
      <p:ext uri="{BB962C8B-B14F-4D97-AF65-F5344CB8AC3E}">
        <p14:creationId xmlns:p14="http://schemas.microsoft.com/office/powerpoint/2010/main" val="506648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442D6022-AFB4-416D-87F2-F961CA02E908}" type="slidenum">
              <a:rPr lang="en-US" altLang="zh-CN"/>
              <a:pPr/>
              <a:t>‹#›</a:t>
            </a:fld>
            <a:endParaRPr lang="en-US" altLang="zh-CN"/>
          </a:p>
        </p:txBody>
      </p:sp>
    </p:spTree>
    <p:extLst>
      <p:ext uri="{BB962C8B-B14F-4D97-AF65-F5344CB8AC3E}">
        <p14:creationId xmlns:p14="http://schemas.microsoft.com/office/powerpoint/2010/main" val="1115558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fld id="{7C6D4239-4482-48C5-A0F6-10874D74F7B0}" type="slidenum">
              <a:rPr lang="en-US" altLang="zh-CN"/>
              <a:pPr/>
              <a:t>‹#›</a:t>
            </a:fld>
            <a:endParaRPr lang="en-US" altLang="zh-CN"/>
          </a:p>
        </p:txBody>
      </p:sp>
    </p:spTree>
    <p:extLst>
      <p:ext uri="{BB962C8B-B14F-4D97-AF65-F5344CB8AC3E}">
        <p14:creationId xmlns:p14="http://schemas.microsoft.com/office/powerpoint/2010/main" val="4193431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fld id="{3F0202F3-9B73-408A-9BF3-231AD758A3CA}" type="slidenum">
              <a:rPr lang="en-US" altLang="zh-CN"/>
              <a:pPr/>
              <a:t>‹#›</a:t>
            </a:fld>
            <a:endParaRPr lang="en-US" altLang="zh-CN"/>
          </a:p>
        </p:txBody>
      </p:sp>
    </p:spTree>
    <p:extLst>
      <p:ext uri="{BB962C8B-B14F-4D97-AF65-F5344CB8AC3E}">
        <p14:creationId xmlns:p14="http://schemas.microsoft.com/office/powerpoint/2010/main" val="4036482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fld id="{B88C7F1F-D5BA-4BA3-BCC2-D4C705ECBFD7}" type="slidenum">
              <a:rPr lang="en-US" altLang="zh-CN"/>
              <a:pPr/>
              <a:t>‹#›</a:t>
            </a:fld>
            <a:endParaRPr lang="en-US" altLang="zh-CN"/>
          </a:p>
        </p:txBody>
      </p:sp>
    </p:spTree>
    <p:extLst>
      <p:ext uri="{BB962C8B-B14F-4D97-AF65-F5344CB8AC3E}">
        <p14:creationId xmlns:p14="http://schemas.microsoft.com/office/powerpoint/2010/main" val="2532599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1D8B3DEF-AEB4-44E3-ABA8-95BD43F1F309}" type="slidenum">
              <a:rPr lang="en-US" altLang="zh-CN"/>
              <a:pPr/>
              <a:t>‹#›</a:t>
            </a:fld>
            <a:endParaRPr lang="en-US" altLang="zh-CN"/>
          </a:p>
        </p:txBody>
      </p:sp>
    </p:spTree>
    <p:extLst>
      <p:ext uri="{BB962C8B-B14F-4D97-AF65-F5344CB8AC3E}">
        <p14:creationId xmlns:p14="http://schemas.microsoft.com/office/powerpoint/2010/main" val="126540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04F18A56-7F06-49A4-9EF9-1F3B929DD37C}" type="slidenum">
              <a:rPr lang="en-US" altLang="zh-CN"/>
              <a:pPr/>
              <a:t>‹#›</a:t>
            </a:fld>
            <a:endParaRPr lang="en-US" altLang="zh-CN"/>
          </a:p>
        </p:txBody>
      </p:sp>
    </p:spTree>
    <p:extLst>
      <p:ext uri="{BB962C8B-B14F-4D97-AF65-F5344CB8AC3E}">
        <p14:creationId xmlns:p14="http://schemas.microsoft.com/office/powerpoint/2010/main" val="3656873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latin typeface="Arial" charset="0"/>
              </a:defRPr>
            </a:lvl1pPr>
          </a:lstStyle>
          <a:p>
            <a:pPr>
              <a:defRPr/>
            </a:pPr>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Arial" charset="0"/>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62A74CCB-4DFC-47E1-A241-3F93D7B58430}"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subTitle" idx="1"/>
          </p:nvPr>
        </p:nvSpPr>
        <p:spPr>
          <a:xfrm>
            <a:off x="755576" y="4221088"/>
            <a:ext cx="7632848" cy="1296144"/>
          </a:xfrm>
        </p:spPr>
        <p:txBody>
          <a:bodyPr/>
          <a:lstStyle/>
          <a:p>
            <a:pPr eaLnBrk="1" hangingPunct="1"/>
            <a:r>
              <a:rPr lang="zh-CN" altLang="en-US" sz="2800" b="1" dirty="0">
                <a:solidFill>
                  <a:srgbClr val="0000CC"/>
                </a:solidFill>
                <a:latin typeface="华文楷体" panose="02010600040101010101" pitchFamily="2" charset="-122"/>
                <a:ea typeface="华文楷体" panose="02010600040101010101" pitchFamily="2" charset="-122"/>
              </a:rPr>
              <a:t>中国农业科学院植物保护研究所</a:t>
            </a:r>
            <a:endParaRPr lang="en-US" altLang="zh-CN" sz="2800" b="1" dirty="0">
              <a:solidFill>
                <a:srgbClr val="0000CC"/>
              </a:solidFill>
              <a:latin typeface="华文楷体" panose="02010600040101010101" pitchFamily="2" charset="-122"/>
              <a:ea typeface="华文楷体" panose="02010600040101010101" pitchFamily="2" charset="-122"/>
            </a:endParaRPr>
          </a:p>
          <a:p>
            <a:pPr eaLnBrk="1" hangingPunct="1"/>
            <a:r>
              <a:rPr lang="zh-CN" altLang="en-US" sz="2800" b="1" dirty="0">
                <a:solidFill>
                  <a:srgbClr val="0000CC"/>
                </a:solidFill>
                <a:latin typeface="华文楷体" panose="02010600040101010101" pitchFamily="2" charset="-122"/>
                <a:ea typeface="华文楷体" panose="02010600040101010101" pitchFamily="2" charset="-122"/>
              </a:rPr>
              <a:t>朱  勋  博士</a:t>
            </a:r>
            <a:endParaRPr lang="en-US" altLang="zh-CN" sz="2800" b="1" dirty="0">
              <a:solidFill>
                <a:srgbClr val="0000CC"/>
              </a:solidFill>
              <a:latin typeface="华文楷体" panose="02010600040101010101" pitchFamily="2" charset="-122"/>
              <a:ea typeface="华文楷体" panose="02010600040101010101" pitchFamily="2" charset="-122"/>
            </a:endParaRPr>
          </a:p>
          <a:p>
            <a:pPr eaLnBrk="1" hangingPunct="1"/>
            <a:r>
              <a:rPr lang="en-US" altLang="zh-CN" sz="2800" b="1" dirty="0">
                <a:solidFill>
                  <a:srgbClr val="0000CC"/>
                </a:solidFill>
                <a:latin typeface="华文楷体" panose="02010600040101010101" pitchFamily="2" charset="-122"/>
                <a:ea typeface="华文楷体" panose="02010600040101010101" pitchFamily="2" charset="-122"/>
              </a:rPr>
              <a:t>zhuxun@caas.cn</a:t>
            </a:r>
            <a:endParaRPr lang="zh-CN" altLang="en-US" sz="2800" b="1" dirty="0">
              <a:solidFill>
                <a:srgbClr val="0000CC"/>
              </a:solidFill>
              <a:latin typeface="华文楷体" panose="02010600040101010101" pitchFamily="2" charset="-122"/>
              <a:ea typeface="华文楷体" panose="02010600040101010101" pitchFamily="2" charset="-122"/>
            </a:endParaRPr>
          </a:p>
        </p:txBody>
      </p:sp>
      <p:sp>
        <p:nvSpPr>
          <p:cNvPr id="5123" name="Rectangle 3"/>
          <p:cNvSpPr>
            <a:spLocks noChangeArrowheads="1"/>
          </p:cNvSpPr>
          <p:nvPr/>
        </p:nvSpPr>
        <p:spPr bwMode="auto">
          <a:xfrm>
            <a:off x="179218" y="836712"/>
            <a:ext cx="896448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algn="l" eaLnBrk="1" hangingPunct="1">
              <a:lnSpc>
                <a:spcPct val="150000"/>
              </a:lnSpc>
            </a:pPr>
            <a:r>
              <a:rPr kumimoji="1" lang="zh-CN" altLang="en-US" sz="3600" dirty="0">
                <a:latin typeface="黑体" panose="02010609060101010101" pitchFamily="49" charset="-122"/>
                <a:ea typeface="黑体" panose="02010609060101010101" pitchFamily="49" charset="-122"/>
              </a:rPr>
              <a:t>中国农业科学院博士后学术论坛</a:t>
            </a:r>
            <a:endParaRPr kumimoji="1" lang="zh-CN" altLang="en-US" sz="3600" dirty="0">
              <a:solidFill>
                <a:srgbClr val="0000CC"/>
              </a:solidFill>
              <a:latin typeface="黑体" panose="02010609060101010101" pitchFamily="49" charset="-122"/>
              <a:ea typeface="黑体" panose="02010609060101010101" pitchFamily="49" charset="-122"/>
            </a:endParaRPr>
          </a:p>
        </p:txBody>
      </p:sp>
      <p:sp>
        <p:nvSpPr>
          <p:cNvPr id="5" name="Rectangle 3"/>
          <p:cNvSpPr>
            <a:spLocks noChangeArrowheads="1"/>
          </p:cNvSpPr>
          <p:nvPr/>
        </p:nvSpPr>
        <p:spPr bwMode="auto">
          <a:xfrm>
            <a:off x="0" y="1988840"/>
            <a:ext cx="9144000" cy="1260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kumimoji="1" lang="zh-CN" altLang="en-US" sz="6000" dirty="0">
                <a:solidFill>
                  <a:srgbClr val="FF0000"/>
                </a:solidFill>
                <a:latin typeface="黑体" panose="02010609060101010101" pitchFamily="49" charset="-122"/>
                <a:ea typeface="黑体" panose="02010609060101010101" pitchFamily="49" charset="-122"/>
              </a:rPr>
              <a:t>关于基金申请的体会</a:t>
            </a:r>
            <a:endParaRPr kumimoji="1" lang="zh-CN" altLang="en-US" sz="5400" dirty="0">
              <a:solidFill>
                <a:srgbClr val="0000CC"/>
              </a:solidFill>
              <a:latin typeface="黑体" panose="02010609060101010101" pitchFamily="49" charset="-122"/>
              <a:ea typeface="黑体" panose="02010609060101010101" pitchFamily="49" charset="-122"/>
            </a:endParaRPr>
          </a:p>
        </p:txBody>
      </p:sp>
    </p:spTree>
  </p:cSld>
  <p:clrMapOvr>
    <a:masterClrMapping/>
  </p:clrMapOvr>
  <p:transition advTm="10844"/>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17723" y="111006"/>
            <a:ext cx="7777163" cy="476669"/>
          </a:xfrm>
          <a:prstGeom prst="rect">
            <a:avLst/>
          </a:prstGeom>
          <a:noFill/>
          <a:ln>
            <a:noFill/>
          </a:ln>
          <a:effectLst/>
          <a:extLst>
            <a:ext uri="{909E8E84-426E-40DD-AFC4-6F175D3DCCD1}">
              <a14:hiddenFill xmlns:a14="http://schemas.microsoft.com/office/drawing/2010/main">
                <a:solidFill>
                  <a:srgbClr val="0000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nSpc>
                <a:spcPct val="120000"/>
              </a:lnSpc>
              <a:spcBef>
                <a:spcPct val="25000"/>
              </a:spcBef>
              <a:buClr>
                <a:srgbClr val="FF0000"/>
              </a:buClr>
            </a:pPr>
            <a:r>
              <a:rPr lang="zh-CN" altLang="en-US" sz="2400" dirty="0">
                <a:solidFill>
                  <a:srgbClr val="FF0000"/>
                </a:solidFill>
                <a:latin typeface="黑体" panose="02010609060101010101" pitchFamily="49" charset="-122"/>
                <a:ea typeface="黑体" panose="02010609060101010101" pitchFamily="49" charset="-122"/>
              </a:rPr>
              <a:t>申请中国博士后科学基金</a:t>
            </a:r>
          </a:p>
        </p:txBody>
      </p:sp>
      <p:sp>
        <p:nvSpPr>
          <p:cNvPr id="8" name="Line 5"/>
          <p:cNvSpPr>
            <a:spLocks noChangeShapeType="1"/>
          </p:cNvSpPr>
          <p:nvPr/>
        </p:nvSpPr>
        <p:spPr bwMode="auto">
          <a:xfrm>
            <a:off x="66898" y="714256"/>
            <a:ext cx="9144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 name="Text Box 145"/>
          <p:cNvSpPr txBox="1">
            <a:spLocks noChangeArrowheads="1"/>
          </p:cNvSpPr>
          <p:nvPr/>
        </p:nvSpPr>
        <p:spPr bwMode="auto">
          <a:xfrm>
            <a:off x="335189" y="1123206"/>
            <a:ext cx="8629299" cy="5090624"/>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algn="l">
              <a:lnSpc>
                <a:spcPct val="140000"/>
              </a:lnSpc>
              <a:defRPr/>
            </a:pPr>
            <a:r>
              <a:rPr lang="zh-CN" altLang="en-US" sz="3200" dirty="0">
                <a:solidFill>
                  <a:srgbClr val="0000CC"/>
                </a:solidFill>
                <a:latin typeface="黑体" pitchFamily="49" charset="-122"/>
                <a:ea typeface="黑体" pitchFamily="49" charset="-122"/>
              </a:rPr>
              <a:t>博士</a:t>
            </a:r>
            <a:r>
              <a:rPr lang="zh-CN" altLang="en-US" sz="3200" dirty="0">
                <a:solidFill>
                  <a:srgbClr val="FF0000"/>
                </a:solidFill>
                <a:latin typeface="黑体" pitchFamily="49" charset="-122"/>
                <a:ea typeface="黑体" pitchFamily="49" charset="-122"/>
              </a:rPr>
              <a:t>后面上基金</a:t>
            </a:r>
            <a:r>
              <a:rPr lang="zh-CN" altLang="en-US" sz="3200" dirty="0">
                <a:solidFill>
                  <a:srgbClr val="0000CC"/>
                </a:solidFill>
                <a:latin typeface="黑体" pitchFamily="49" charset="-122"/>
                <a:ea typeface="黑体" pitchFamily="49" charset="-122"/>
              </a:rPr>
              <a:t>申报程序：</a:t>
            </a:r>
          </a:p>
          <a:p>
            <a:pPr algn="l">
              <a:lnSpc>
                <a:spcPct val="140000"/>
              </a:lnSpc>
              <a:defRPr/>
            </a:pPr>
            <a:r>
              <a:rPr lang="zh-CN" altLang="en-US" sz="2500" dirty="0">
                <a:solidFill>
                  <a:srgbClr val="0000CC"/>
                </a:solidFill>
                <a:latin typeface="黑体" pitchFamily="49" charset="-122"/>
                <a:ea typeface="黑体" pitchFamily="49" charset="-122"/>
              </a:rPr>
              <a:t>    </a:t>
            </a:r>
            <a:r>
              <a:rPr lang="en-US" altLang="zh-CN" sz="2500" dirty="0">
                <a:solidFill>
                  <a:srgbClr val="0000CC"/>
                </a:solidFill>
                <a:latin typeface="黑体" pitchFamily="49" charset="-122"/>
                <a:ea typeface="黑体" pitchFamily="49" charset="-122"/>
              </a:rPr>
              <a:t>1.</a:t>
            </a:r>
            <a:r>
              <a:rPr lang="zh-CN" altLang="en-US" sz="2500" dirty="0">
                <a:solidFill>
                  <a:srgbClr val="0000CC"/>
                </a:solidFill>
                <a:latin typeface="黑体" pitchFamily="49" charset="-122"/>
                <a:ea typeface="黑体" pitchFamily="49" charset="-122"/>
              </a:rPr>
              <a:t>申报人员登录中国博士后网站“中国博士后科学基金管理信息系统”，下载申报软件，网下填报后导出数据，在线</a:t>
            </a:r>
            <a:r>
              <a:rPr lang="zh-CN" altLang="en-US" sz="2500" dirty="0">
                <a:solidFill>
                  <a:srgbClr val="FF0000"/>
                </a:solidFill>
                <a:latin typeface="黑体" pitchFamily="49" charset="-122"/>
                <a:ea typeface="黑体" pitchFamily="49" charset="-122"/>
              </a:rPr>
              <a:t>提交</a:t>
            </a:r>
            <a:r>
              <a:rPr lang="zh-CN" altLang="en-US" sz="2500" dirty="0">
                <a:solidFill>
                  <a:srgbClr val="0000CC"/>
                </a:solidFill>
                <a:latin typeface="黑体" pitchFamily="49" charset="-122"/>
                <a:ea typeface="黑体" pitchFamily="49" charset="-122"/>
              </a:rPr>
              <a:t>。</a:t>
            </a:r>
          </a:p>
          <a:p>
            <a:pPr algn="l">
              <a:lnSpc>
                <a:spcPct val="140000"/>
              </a:lnSpc>
              <a:defRPr/>
            </a:pPr>
            <a:r>
              <a:rPr lang="zh-CN" altLang="en-US" sz="2500" dirty="0">
                <a:solidFill>
                  <a:srgbClr val="0000CC"/>
                </a:solidFill>
                <a:latin typeface="黑体" pitchFamily="49" charset="-122"/>
                <a:ea typeface="黑体" pitchFamily="49" charset="-122"/>
              </a:rPr>
              <a:t>    </a:t>
            </a:r>
            <a:r>
              <a:rPr lang="en-US" altLang="zh-CN" sz="2500" dirty="0">
                <a:solidFill>
                  <a:srgbClr val="0000CC"/>
                </a:solidFill>
                <a:latin typeface="黑体" pitchFamily="49" charset="-122"/>
                <a:ea typeface="黑体" pitchFamily="49" charset="-122"/>
              </a:rPr>
              <a:t>2. </a:t>
            </a:r>
            <a:r>
              <a:rPr lang="zh-CN" altLang="en-US" sz="2500" dirty="0">
                <a:solidFill>
                  <a:srgbClr val="0000CC"/>
                </a:solidFill>
                <a:latin typeface="黑体" pitchFamily="49" charset="-122"/>
                <a:ea typeface="黑体" pitchFamily="49" charset="-122"/>
              </a:rPr>
              <a:t>打印</a:t>
            </a:r>
            <a:r>
              <a:rPr lang="en-US" altLang="zh-CN" sz="2500" dirty="0">
                <a:solidFill>
                  <a:srgbClr val="FF0000"/>
                </a:solidFill>
                <a:latin typeface="黑体" pitchFamily="49" charset="-122"/>
                <a:ea typeface="黑体" pitchFamily="49" charset="-122"/>
              </a:rPr>
              <a:t>1</a:t>
            </a:r>
            <a:r>
              <a:rPr lang="zh-CN" altLang="en-US" sz="2500" dirty="0">
                <a:solidFill>
                  <a:srgbClr val="FF0000"/>
                </a:solidFill>
                <a:latin typeface="黑体" pitchFamily="49" charset="-122"/>
                <a:ea typeface="黑体" pitchFamily="49" charset="-122"/>
              </a:rPr>
              <a:t>份</a:t>
            </a:r>
            <a:r>
              <a:rPr lang="en-US" altLang="zh-CN" sz="2500" dirty="0">
                <a:solidFill>
                  <a:srgbClr val="0000CC"/>
                </a:solidFill>
                <a:latin typeface="黑体" pitchFamily="49" charset="-122"/>
                <a:ea typeface="黑体" pitchFamily="49" charset="-122"/>
              </a:rPr>
              <a:t>《</a:t>
            </a:r>
            <a:r>
              <a:rPr lang="zh-CN" altLang="en-US" sz="2500" dirty="0">
                <a:solidFill>
                  <a:srgbClr val="0000CC"/>
                </a:solidFill>
                <a:latin typeface="黑体" pitchFamily="49" charset="-122"/>
                <a:ea typeface="黑体" pitchFamily="49" charset="-122"/>
              </a:rPr>
              <a:t>中国博士后科学基金面上资助申请书</a:t>
            </a:r>
            <a:r>
              <a:rPr lang="en-US" altLang="zh-CN" sz="2500" dirty="0">
                <a:solidFill>
                  <a:srgbClr val="0000CC"/>
                </a:solidFill>
                <a:latin typeface="黑体" pitchFamily="49" charset="-122"/>
                <a:ea typeface="黑体" pitchFamily="49" charset="-122"/>
              </a:rPr>
              <a:t>》</a:t>
            </a:r>
            <a:r>
              <a:rPr lang="zh-CN" altLang="en-US" sz="2500" dirty="0">
                <a:solidFill>
                  <a:srgbClr val="0000CC"/>
                </a:solidFill>
                <a:latin typeface="黑体" pitchFamily="49" charset="-122"/>
                <a:ea typeface="黑体" pitchFamily="49" charset="-122"/>
              </a:rPr>
              <a:t>（纸质申请书中的</a:t>
            </a:r>
            <a:r>
              <a:rPr lang="zh-CN" altLang="en-US" sz="2500" dirty="0">
                <a:solidFill>
                  <a:srgbClr val="FF0000"/>
                </a:solidFill>
                <a:latin typeface="黑体" pitchFamily="49" charset="-122"/>
                <a:ea typeface="黑体" pitchFamily="49" charset="-122"/>
              </a:rPr>
              <a:t>校验码</a:t>
            </a:r>
            <a:r>
              <a:rPr lang="zh-CN" altLang="en-US" sz="2500" dirty="0">
                <a:solidFill>
                  <a:srgbClr val="0000CC"/>
                </a:solidFill>
                <a:latin typeface="黑体" pitchFamily="49" charset="-122"/>
                <a:ea typeface="黑体" pitchFamily="49" charset="-122"/>
              </a:rPr>
              <a:t>与网上一致为有效）和</a:t>
            </a:r>
            <a:r>
              <a:rPr lang="en-US" altLang="zh-CN" sz="2500" dirty="0">
                <a:solidFill>
                  <a:srgbClr val="FF0000"/>
                </a:solidFill>
                <a:latin typeface="黑体" pitchFamily="49" charset="-122"/>
                <a:ea typeface="黑体" pitchFamily="49" charset="-122"/>
              </a:rPr>
              <a:t>2</a:t>
            </a:r>
            <a:r>
              <a:rPr lang="zh-CN" altLang="en-US" sz="2500" dirty="0">
                <a:solidFill>
                  <a:srgbClr val="FF0000"/>
                </a:solidFill>
                <a:latin typeface="黑体" pitchFamily="49" charset="-122"/>
                <a:ea typeface="黑体" pitchFamily="49" charset="-122"/>
              </a:rPr>
              <a:t>套</a:t>
            </a:r>
            <a:r>
              <a:rPr lang="en-US" altLang="zh-CN" sz="2500" dirty="0">
                <a:solidFill>
                  <a:srgbClr val="0000CC"/>
                </a:solidFill>
                <a:latin typeface="黑体" pitchFamily="49" charset="-122"/>
                <a:ea typeface="黑体" pitchFamily="49" charset="-122"/>
              </a:rPr>
              <a:t>《</a:t>
            </a:r>
            <a:r>
              <a:rPr lang="zh-CN" altLang="en-US" sz="2500" dirty="0">
                <a:solidFill>
                  <a:srgbClr val="0000CC"/>
                </a:solidFill>
                <a:latin typeface="黑体" pitchFamily="49" charset="-122"/>
                <a:ea typeface="黑体" pitchFamily="49" charset="-122"/>
              </a:rPr>
              <a:t>专家推荐意见表</a:t>
            </a:r>
            <a:r>
              <a:rPr lang="en-US" altLang="zh-CN" sz="2500" dirty="0">
                <a:solidFill>
                  <a:srgbClr val="0000CC"/>
                </a:solidFill>
                <a:latin typeface="黑体" pitchFamily="49" charset="-122"/>
                <a:ea typeface="黑体" pitchFamily="49" charset="-122"/>
              </a:rPr>
              <a:t>》</a:t>
            </a:r>
            <a:r>
              <a:rPr lang="zh-CN" altLang="en-US" sz="2500" dirty="0">
                <a:solidFill>
                  <a:srgbClr val="0000CC"/>
                </a:solidFill>
                <a:latin typeface="黑体" pitchFamily="49" charset="-122"/>
                <a:ea typeface="黑体" pitchFamily="49" charset="-122"/>
              </a:rPr>
              <a:t>（含原件）分别交合作导师和同行专家填写，签字后交研究所人事处。</a:t>
            </a:r>
          </a:p>
          <a:p>
            <a:pPr algn="l">
              <a:lnSpc>
                <a:spcPct val="140000"/>
              </a:lnSpc>
              <a:defRPr/>
            </a:pPr>
            <a:r>
              <a:rPr lang="zh-CN" altLang="en-US" sz="2500" dirty="0">
                <a:solidFill>
                  <a:srgbClr val="0000CC"/>
                </a:solidFill>
                <a:latin typeface="黑体" pitchFamily="49" charset="-122"/>
                <a:ea typeface="黑体" pitchFamily="49" charset="-122"/>
              </a:rPr>
              <a:t>    </a:t>
            </a:r>
            <a:r>
              <a:rPr lang="en-US" altLang="zh-CN" sz="2500" dirty="0">
                <a:solidFill>
                  <a:srgbClr val="0000CC"/>
                </a:solidFill>
                <a:latin typeface="黑体" pitchFamily="49" charset="-122"/>
                <a:ea typeface="黑体" pitchFamily="49" charset="-122"/>
              </a:rPr>
              <a:t>3.</a:t>
            </a:r>
            <a:r>
              <a:rPr lang="zh-CN" altLang="en-US" sz="2500" dirty="0">
                <a:solidFill>
                  <a:srgbClr val="FF0000"/>
                </a:solidFill>
                <a:latin typeface="黑体" pitchFamily="49" charset="-122"/>
                <a:ea typeface="黑体" pitchFamily="49" charset="-122"/>
              </a:rPr>
              <a:t>研究所签字盖章</a:t>
            </a:r>
            <a:r>
              <a:rPr lang="zh-CN" altLang="en-US" sz="2500" dirty="0">
                <a:solidFill>
                  <a:srgbClr val="0000CC"/>
                </a:solidFill>
                <a:latin typeface="黑体" pitchFamily="49" charset="-122"/>
                <a:ea typeface="黑体" pitchFamily="49" charset="-122"/>
              </a:rPr>
              <a:t>，报送至院博管会办公室。</a:t>
            </a:r>
          </a:p>
        </p:txBody>
      </p:sp>
    </p:spTree>
    <p:extLst>
      <p:ext uri="{BB962C8B-B14F-4D97-AF65-F5344CB8AC3E}">
        <p14:creationId xmlns:p14="http://schemas.microsoft.com/office/powerpoint/2010/main" val="585226867"/>
      </p:ext>
    </p:extLst>
  </p:cSld>
  <p:clrMapOvr>
    <a:masterClrMapping/>
  </p:clrMapOvr>
  <p:transition advTm="140985"/>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17723" y="111006"/>
            <a:ext cx="7777163" cy="476669"/>
          </a:xfrm>
          <a:prstGeom prst="rect">
            <a:avLst/>
          </a:prstGeom>
          <a:noFill/>
          <a:ln>
            <a:noFill/>
          </a:ln>
          <a:effectLst/>
          <a:extLst>
            <a:ext uri="{909E8E84-426E-40DD-AFC4-6F175D3DCCD1}">
              <a14:hiddenFill xmlns:a14="http://schemas.microsoft.com/office/drawing/2010/main">
                <a:solidFill>
                  <a:srgbClr val="0000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nSpc>
                <a:spcPct val="120000"/>
              </a:lnSpc>
              <a:spcBef>
                <a:spcPct val="25000"/>
              </a:spcBef>
              <a:buClr>
                <a:srgbClr val="FF0000"/>
              </a:buClr>
            </a:pPr>
            <a:r>
              <a:rPr lang="zh-CN" altLang="en-US" sz="2400" dirty="0">
                <a:solidFill>
                  <a:srgbClr val="FF0000"/>
                </a:solidFill>
                <a:latin typeface="黑体" panose="02010609060101010101" pitchFamily="49" charset="-122"/>
                <a:ea typeface="黑体" panose="02010609060101010101" pitchFamily="49" charset="-122"/>
              </a:rPr>
              <a:t>申请中国博士后科学基金</a:t>
            </a:r>
          </a:p>
        </p:txBody>
      </p:sp>
      <p:sp>
        <p:nvSpPr>
          <p:cNvPr id="8" name="Line 5"/>
          <p:cNvSpPr>
            <a:spLocks noChangeShapeType="1"/>
          </p:cNvSpPr>
          <p:nvPr/>
        </p:nvSpPr>
        <p:spPr bwMode="auto">
          <a:xfrm>
            <a:off x="66898" y="714256"/>
            <a:ext cx="9144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 name="Text Box 145"/>
          <p:cNvSpPr txBox="1">
            <a:spLocks noChangeArrowheads="1"/>
          </p:cNvSpPr>
          <p:nvPr/>
        </p:nvSpPr>
        <p:spPr bwMode="auto">
          <a:xfrm>
            <a:off x="335189" y="1123206"/>
            <a:ext cx="8629299" cy="4013406"/>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algn="l">
              <a:lnSpc>
                <a:spcPct val="140000"/>
              </a:lnSpc>
              <a:defRPr/>
            </a:pPr>
            <a:r>
              <a:rPr lang="zh-CN" altLang="en-US" sz="3200" dirty="0">
                <a:solidFill>
                  <a:srgbClr val="0000CC"/>
                </a:solidFill>
                <a:latin typeface="黑体" pitchFamily="49" charset="-122"/>
                <a:ea typeface="黑体" pitchFamily="49" charset="-122"/>
              </a:rPr>
              <a:t>博士</a:t>
            </a:r>
            <a:r>
              <a:rPr lang="zh-CN" altLang="en-US" sz="3200" dirty="0">
                <a:solidFill>
                  <a:srgbClr val="FF0000"/>
                </a:solidFill>
                <a:latin typeface="黑体" pitchFamily="49" charset="-122"/>
                <a:ea typeface="黑体" pitchFamily="49" charset="-122"/>
              </a:rPr>
              <a:t>特比资助</a:t>
            </a:r>
            <a:r>
              <a:rPr lang="zh-CN" altLang="en-US" sz="3200" dirty="0">
                <a:solidFill>
                  <a:srgbClr val="0000CC"/>
                </a:solidFill>
                <a:latin typeface="黑体" pitchFamily="49" charset="-122"/>
                <a:ea typeface="黑体" pitchFamily="49" charset="-122"/>
              </a:rPr>
              <a:t>申报程序：</a:t>
            </a:r>
          </a:p>
          <a:p>
            <a:pPr algn="l">
              <a:lnSpc>
                <a:spcPct val="140000"/>
              </a:lnSpc>
              <a:defRPr/>
            </a:pPr>
            <a:r>
              <a:rPr lang="zh-CN" altLang="en-US" sz="2500" dirty="0">
                <a:solidFill>
                  <a:srgbClr val="0000CC"/>
                </a:solidFill>
                <a:latin typeface="黑体" pitchFamily="49" charset="-122"/>
                <a:ea typeface="黑体" pitchFamily="49" charset="-122"/>
              </a:rPr>
              <a:t>    </a:t>
            </a:r>
            <a:r>
              <a:rPr lang="en-US" altLang="zh-CN" sz="2500" dirty="0">
                <a:solidFill>
                  <a:srgbClr val="0000CC"/>
                </a:solidFill>
                <a:latin typeface="黑体" pitchFamily="49" charset="-122"/>
                <a:ea typeface="黑体" pitchFamily="49" charset="-122"/>
              </a:rPr>
              <a:t>1.</a:t>
            </a:r>
            <a:r>
              <a:rPr lang="zh-CN" altLang="en-US" sz="2500" dirty="0">
                <a:solidFill>
                  <a:srgbClr val="0000CC"/>
                </a:solidFill>
                <a:latin typeface="黑体" pitchFamily="49" charset="-122"/>
                <a:ea typeface="黑体" pitchFamily="49" charset="-122"/>
              </a:rPr>
              <a:t>申报人员登录中国博士后网站“中国博士后科学基金管理信息系统”，下载申报软件，网下填报后导出数据，在线</a:t>
            </a:r>
            <a:r>
              <a:rPr lang="zh-CN" altLang="en-US" sz="2500" dirty="0">
                <a:solidFill>
                  <a:srgbClr val="FF0000"/>
                </a:solidFill>
                <a:latin typeface="黑体" pitchFamily="49" charset="-122"/>
                <a:ea typeface="黑体" pitchFamily="49" charset="-122"/>
              </a:rPr>
              <a:t>提交</a:t>
            </a:r>
            <a:r>
              <a:rPr lang="zh-CN" altLang="en-US" sz="2500" dirty="0">
                <a:solidFill>
                  <a:srgbClr val="0000CC"/>
                </a:solidFill>
                <a:latin typeface="黑体" pitchFamily="49" charset="-122"/>
                <a:ea typeface="黑体" pitchFamily="49" charset="-122"/>
              </a:rPr>
              <a:t>。</a:t>
            </a:r>
          </a:p>
          <a:p>
            <a:pPr algn="l">
              <a:lnSpc>
                <a:spcPct val="140000"/>
              </a:lnSpc>
              <a:defRPr/>
            </a:pPr>
            <a:r>
              <a:rPr lang="zh-CN" altLang="en-US" sz="2500" dirty="0">
                <a:solidFill>
                  <a:srgbClr val="0000CC"/>
                </a:solidFill>
                <a:latin typeface="黑体" pitchFamily="49" charset="-122"/>
                <a:ea typeface="黑体" pitchFamily="49" charset="-122"/>
              </a:rPr>
              <a:t>    </a:t>
            </a:r>
            <a:r>
              <a:rPr lang="en-US" altLang="zh-CN" sz="2500" dirty="0">
                <a:solidFill>
                  <a:srgbClr val="0000CC"/>
                </a:solidFill>
                <a:latin typeface="黑体" pitchFamily="49" charset="-122"/>
                <a:ea typeface="黑体" pitchFamily="49" charset="-122"/>
              </a:rPr>
              <a:t>2.</a:t>
            </a:r>
            <a:r>
              <a:rPr lang="zh-CN" altLang="en-US" sz="2500" dirty="0">
                <a:solidFill>
                  <a:srgbClr val="0000CC"/>
                </a:solidFill>
                <a:latin typeface="黑体" pitchFamily="49" charset="-122"/>
                <a:ea typeface="黑体" pitchFamily="49" charset="-122"/>
              </a:rPr>
              <a:t>申请人将</a:t>
            </a:r>
            <a:r>
              <a:rPr lang="zh-CN" altLang="en-US" sz="2500" dirty="0">
                <a:solidFill>
                  <a:srgbClr val="FF0000"/>
                </a:solidFill>
                <a:latin typeface="黑体" pitchFamily="49" charset="-122"/>
                <a:ea typeface="黑体" pitchFamily="49" charset="-122"/>
              </a:rPr>
              <a:t>纸质申请书</a:t>
            </a:r>
            <a:r>
              <a:rPr lang="en-US" altLang="zh-CN" sz="2500" dirty="0">
                <a:solidFill>
                  <a:srgbClr val="FF0000"/>
                </a:solidFill>
                <a:latin typeface="黑体" pitchFamily="49" charset="-122"/>
                <a:ea typeface="黑体" pitchFamily="49" charset="-122"/>
              </a:rPr>
              <a:t>2</a:t>
            </a:r>
            <a:r>
              <a:rPr lang="zh-CN" altLang="en-US" sz="2500" dirty="0">
                <a:solidFill>
                  <a:srgbClr val="FF0000"/>
                </a:solidFill>
                <a:latin typeface="黑体" pitchFamily="49" charset="-122"/>
                <a:ea typeface="黑体" pitchFamily="49" charset="-122"/>
              </a:rPr>
              <a:t>份</a:t>
            </a:r>
            <a:r>
              <a:rPr lang="zh-CN" altLang="en-US" sz="2500" dirty="0">
                <a:solidFill>
                  <a:srgbClr val="0000CC"/>
                </a:solidFill>
                <a:latin typeface="黑体" pitchFamily="49" charset="-122"/>
                <a:ea typeface="黑体" pitchFamily="49" charset="-122"/>
              </a:rPr>
              <a:t>、</a:t>
            </a:r>
            <a:r>
              <a:rPr lang="zh-CN" altLang="en-US" sz="2500" dirty="0">
                <a:solidFill>
                  <a:srgbClr val="FF0000"/>
                </a:solidFill>
                <a:latin typeface="黑体" pitchFamily="49" charset="-122"/>
                <a:ea typeface="黑体" pitchFamily="49" charset="-122"/>
              </a:rPr>
              <a:t>科研成果证明材料</a:t>
            </a:r>
            <a:r>
              <a:rPr lang="en-US" altLang="zh-CN" sz="2500" dirty="0">
                <a:solidFill>
                  <a:srgbClr val="FF0000"/>
                </a:solidFill>
                <a:latin typeface="黑体" pitchFamily="49" charset="-122"/>
                <a:ea typeface="黑体" pitchFamily="49" charset="-122"/>
              </a:rPr>
              <a:t>2</a:t>
            </a:r>
            <a:r>
              <a:rPr lang="zh-CN" altLang="en-US" sz="2500" dirty="0">
                <a:solidFill>
                  <a:srgbClr val="FF0000"/>
                </a:solidFill>
                <a:latin typeface="黑体" pitchFamily="49" charset="-122"/>
                <a:ea typeface="黑体" pitchFamily="49" charset="-122"/>
              </a:rPr>
              <a:t>套</a:t>
            </a:r>
            <a:r>
              <a:rPr lang="zh-CN" altLang="en-US" sz="2500" dirty="0">
                <a:solidFill>
                  <a:srgbClr val="0000CC"/>
                </a:solidFill>
                <a:latin typeface="黑体" pitchFamily="49" charset="-122"/>
                <a:ea typeface="黑体" pitchFamily="49" charset="-122"/>
              </a:rPr>
              <a:t>交</a:t>
            </a:r>
          </a:p>
          <a:p>
            <a:pPr algn="l">
              <a:lnSpc>
                <a:spcPct val="140000"/>
              </a:lnSpc>
              <a:defRPr/>
            </a:pPr>
            <a:r>
              <a:rPr lang="zh-CN" altLang="en-US" sz="2500" dirty="0">
                <a:solidFill>
                  <a:srgbClr val="0000CC"/>
                </a:solidFill>
                <a:latin typeface="黑体" pitchFamily="49" charset="-122"/>
                <a:ea typeface="黑体" pitchFamily="49" charset="-122"/>
              </a:rPr>
              <a:t>设站单位审核。科研成果证明材料不可网上传输。。</a:t>
            </a:r>
          </a:p>
          <a:p>
            <a:pPr algn="l">
              <a:lnSpc>
                <a:spcPct val="140000"/>
              </a:lnSpc>
              <a:defRPr/>
            </a:pPr>
            <a:r>
              <a:rPr lang="zh-CN" altLang="en-US" sz="2500" dirty="0">
                <a:solidFill>
                  <a:srgbClr val="0000CC"/>
                </a:solidFill>
                <a:latin typeface="黑体" pitchFamily="49" charset="-122"/>
                <a:ea typeface="黑体" pitchFamily="49" charset="-122"/>
              </a:rPr>
              <a:t>    </a:t>
            </a:r>
            <a:r>
              <a:rPr lang="en-US" altLang="zh-CN" sz="2500" dirty="0">
                <a:solidFill>
                  <a:srgbClr val="0000CC"/>
                </a:solidFill>
                <a:latin typeface="黑体" pitchFamily="49" charset="-122"/>
                <a:ea typeface="黑体" pitchFamily="49" charset="-122"/>
              </a:rPr>
              <a:t>3.</a:t>
            </a:r>
            <a:r>
              <a:rPr lang="zh-CN" altLang="en-US" sz="2500" dirty="0">
                <a:solidFill>
                  <a:srgbClr val="FF0000"/>
                </a:solidFill>
                <a:latin typeface="黑体" pitchFamily="49" charset="-122"/>
                <a:ea typeface="黑体" pitchFamily="49" charset="-122"/>
              </a:rPr>
              <a:t>研究所签字盖章</a:t>
            </a:r>
            <a:r>
              <a:rPr lang="zh-CN" altLang="en-US" sz="2500" dirty="0">
                <a:solidFill>
                  <a:srgbClr val="0000CC"/>
                </a:solidFill>
                <a:latin typeface="黑体" pitchFamily="49" charset="-122"/>
                <a:ea typeface="黑体" pitchFamily="49" charset="-122"/>
              </a:rPr>
              <a:t>，报送至院博管会办公室。</a:t>
            </a:r>
          </a:p>
        </p:txBody>
      </p:sp>
    </p:spTree>
    <p:extLst>
      <p:ext uri="{BB962C8B-B14F-4D97-AF65-F5344CB8AC3E}">
        <p14:creationId xmlns:p14="http://schemas.microsoft.com/office/powerpoint/2010/main" val="1089787750"/>
      </p:ext>
    </p:extLst>
  </p:cSld>
  <p:clrMapOvr>
    <a:masterClrMapping/>
  </p:clrMapOvr>
  <p:transition advTm="140985"/>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17723" y="111006"/>
            <a:ext cx="7777163" cy="476669"/>
          </a:xfrm>
          <a:prstGeom prst="rect">
            <a:avLst/>
          </a:prstGeom>
          <a:noFill/>
          <a:ln>
            <a:noFill/>
          </a:ln>
          <a:effectLst/>
          <a:extLst>
            <a:ext uri="{909E8E84-426E-40DD-AFC4-6F175D3DCCD1}">
              <a14:hiddenFill xmlns:a14="http://schemas.microsoft.com/office/drawing/2010/main">
                <a:solidFill>
                  <a:srgbClr val="0000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nSpc>
                <a:spcPct val="120000"/>
              </a:lnSpc>
              <a:spcBef>
                <a:spcPct val="25000"/>
              </a:spcBef>
              <a:buClr>
                <a:srgbClr val="FF0000"/>
              </a:buClr>
            </a:pPr>
            <a:r>
              <a:rPr lang="zh-CN" altLang="en-US" sz="2400" dirty="0">
                <a:solidFill>
                  <a:srgbClr val="FF0000"/>
                </a:solidFill>
                <a:latin typeface="黑体" panose="02010609060101010101" pitchFamily="49" charset="-122"/>
                <a:ea typeface="黑体" panose="02010609060101010101" pitchFamily="49" charset="-122"/>
              </a:rPr>
              <a:t>申请中国博士后科学基金</a:t>
            </a:r>
          </a:p>
        </p:txBody>
      </p:sp>
      <p:sp>
        <p:nvSpPr>
          <p:cNvPr id="8" name="Line 5"/>
          <p:cNvSpPr>
            <a:spLocks noChangeShapeType="1"/>
          </p:cNvSpPr>
          <p:nvPr/>
        </p:nvSpPr>
        <p:spPr bwMode="auto">
          <a:xfrm>
            <a:off x="66898" y="714256"/>
            <a:ext cx="9144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 name="Text Box 145"/>
          <p:cNvSpPr txBox="1">
            <a:spLocks noChangeArrowheads="1"/>
          </p:cNvSpPr>
          <p:nvPr/>
        </p:nvSpPr>
        <p:spPr bwMode="auto">
          <a:xfrm>
            <a:off x="324248" y="908720"/>
            <a:ext cx="8629299" cy="3090077"/>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algn="l">
              <a:lnSpc>
                <a:spcPct val="140000"/>
              </a:lnSpc>
              <a:defRPr/>
            </a:pPr>
            <a:r>
              <a:rPr lang="zh-CN" altLang="en-US" sz="3200" dirty="0">
                <a:solidFill>
                  <a:srgbClr val="0000CC"/>
                </a:solidFill>
                <a:latin typeface="黑体" pitchFamily="49" charset="-122"/>
                <a:ea typeface="黑体" pitchFamily="49" charset="-122"/>
              </a:rPr>
              <a:t>注意：</a:t>
            </a:r>
          </a:p>
          <a:p>
            <a:pPr algn="l">
              <a:lnSpc>
                <a:spcPct val="200000"/>
              </a:lnSpc>
              <a:defRPr/>
            </a:pPr>
            <a:r>
              <a:rPr lang="zh-CN" altLang="en-US" sz="2500" dirty="0">
                <a:solidFill>
                  <a:srgbClr val="0000CC"/>
                </a:solidFill>
                <a:latin typeface="黑体" pitchFamily="49" charset="-122"/>
                <a:ea typeface="黑体" pitchFamily="49" charset="-122"/>
              </a:rPr>
              <a:t>    </a:t>
            </a:r>
            <a:r>
              <a:rPr lang="zh-CN" altLang="en-US" sz="2500" dirty="0">
                <a:solidFill>
                  <a:srgbClr val="FF0000"/>
                </a:solidFill>
                <a:latin typeface="黑体" pitchFamily="49" charset="-122"/>
                <a:ea typeface="黑体" pitchFamily="49" charset="-122"/>
              </a:rPr>
              <a:t>提前着手，注意时间</a:t>
            </a:r>
          </a:p>
          <a:p>
            <a:pPr algn="l">
              <a:lnSpc>
                <a:spcPct val="200000"/>
              </a:lnSpc>
              <a:defRPr/>
            </a:pPr>
            <a:r>
              <a:rPr lang="zh-CN" altLang="en-US" sz="2500" dirty="0">
                <a:solidFill>
                  <a:srgbClr val="0000CC"/>
                </a:solidFill>
                <a:latin typeface="黑体" pitchFamily="49" charset="-122"/>
                <a:ea typeface="黑体" pitchFamily="49" charset="-122"/>
              </a:rPr>
              <a:t>    每年</a:t>
            </a:r>
            <a:r>
              <a:rPr lang="en-US" altLang="zh-CN" sz="2500" dirty="0">
                <a:solidFill>
                  <a:srgbClr val="FF0000"/>
                </a:solidFill>
                <a:latin typeface="黑体" pitchFamily="49" charset="-122"/>
                <a:ea typeface="黑体" pitchFamily="49" charset="-122"/>
              </a:rPr>
              <a:t>12</a:t>
            </a:r>
            <a:r>
              <a:rPr lang="zh-CN" altLang="en-US" sz="2500" dirty="0">
                <a:solidFill>
                  <a:srgbClr val="FF0000"/>
                </a:solidFill>
                <a:latin typeface="黑体" pitchFamily="49" charset="-122"/>
                <a:ea typeface="黑体" pitchFamily="49" charset="-122"/>
              </a:rPr>
              <a:t>月</a:t>
            </a:r>
            <a:r>
              <a:rPr lang="zh-CN" altLang="en-US" sz="2500" dirty="0">
                <a:solidFill>
                  <a:srgbClr val="0000CC"/>
                </a:solidFill>
                <a:latin typeface="黑体" pitchFamily="49" charset="-122"/>
                <a:ea typeface="黑体" pitchFamily="49" charset="-122"/>
              </a:rPr>
              <a:t>份中国博士后科学基金会下发</a:t>
            </a:r>
            <a:r>
              <a:rPr lang="en-US" altLang="zh-CN" sz="2500" dirty="0">
                <a:solidFill>
                  <a:srgbClr val="0000CC"/>
                </a:solidFill>
                <a:latin typeface="黑体" pitchFamily="49" charset="-122"/>
                <a:ea typeface="黑体" pitchFamily="49" charset="-122"/>
              </a:rPr>
              <a:t>《</a:t>
            </a:r>
            <a:r>
              <a:rPr lang="zh-CN" altLang="en-US" sz="2500" dirty="0">
                <a:solidFill>
                  <a:srgbClr val="0000CC"/>
                </a:solidFill>
                <a:latin typeface="黑体" pitchFamily="49" charset="-122"/>
                <a:ea typeface="黑体" pitchFamily="49" charset="-122"/>
              </a:rPr>
              <a:t>中国博士后科学基金申请指南</a:t>
            </a:r>
            <a:r>
              <a:rPr lang="en-US" altLang="zh-CN" sz="2500" dirty="0">
                <a:solidFill>
                  <a:srgbClr val="0000CC"/>
                </a:solidFill>
                <a:latin typeface="黑体" pitchFamily="49" charset="-122"/>
                <a:ea typeface="黑体" pitchFamily="49" charset="-122"/>
              </a:rPr>
              <a:t>》</a:t>
            </a:r>
            <a:r>
              <a:rPr lang="zh-CN" altLang="en-US" sz="2500" dirty="0">
                <a:solidFill>
                  <a:srgbClr val="0000CC"/>
                </a:solidFill>
                <a:latin typeface="黑体" pitchFamily="49" charset="-122"/>
                <a:ea typeface="黑体" pitchFamily="49" charset="-122"/>
              </a:rPr>
              <a:t>，请及时下载，合理安排申请时间。</a:t>
            </a:r>
          </a:p>
        </p:txBody>
      </p:sp>
      <p:pic>
        <p:nvPicPr>
          <p:cNvPr id="2" name="图片 1">
            <a:extLst>
              <a:ext uri="{FF2B5EF4-FFF2-40B4-BE49-F238E27FC236}">
                <a16:creationId xmlns:a16="http://schemas.microsoft.com/office/drawing/2014/main" id="{2048171B-9138-49E7-B466-1FAD4C8F6927}"/>
              </a:ext>
            </a:extLst>
          </p:cNvPr>
          <p:cNvPicPr>
            <a:picLocks noChangeAspect="1"/>
          </p:cNvPicPr>
          <p:nvPr/>
        </p:nvPicPr>
        <p:blipFill>
          <a:blip r:embed="rId2"/>
          <a:stretch>
            <a:fillRect/>
          </a:stretch>
        </p:blipFill>
        <p:spPr>
          <a:xfrm>
            <a:off x="364909" y="3886047"/>
            <a:ext cx="8414182" cy="2971953"/>
          </a:xfrm>
          <a:prstGeom prst="rect">
            <a:avLst/>
          </a:prstGeom>
        </p:spPr>
      </p:pic>
    </p:spTree>
    <p:extLst>
      <p:ext uri="{BB962C8B-B14F-4D97-AF65-F5344CB8AC3E}">
        <p14:creationId xmlns:p14="http://schemas.microsoft.com/office/powerpoint/2010/main" val="2288584676"/>
      </p:ext>
    </p:extLst>
  </p:cSld>
  <p:clrMapOvr>
    <a:masterClrMapping/>
  </p:clrMapOvr>
  <p:transition advTm="140985"/>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ChangeArrowheads="1"/>
          </p:cNvSpPr>
          <p:nvPr/>
        </p:nvSpPr>
        <p:spPr bwMode="auto">
          <a:xfrm>
            <a:off x="0" y="0"/>
            <a:ext cx="9144000" cy="519113"/>
          </a:xfrm>
          <a:prstGeom prst="rect">
            <a:avLst/>
          </a:prstGeom>
          <a:solidFill>
            <a:srgbClr val="0000CC"/>
          </a:solidFill>
          <a:ln>
            <a:noFill/>
          </a:ln>
          <a:effectLst>
            <a:outerShdw dist="35921" dir="2700000" algn="ctr" rotWithShape="0">
              <a:srgbClr val="808080">
                <a:alpha val="50000"/>
              </a:srgbClr>
            </a:outerShdw>
          </a:effectLs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spcBef>
                <a:spcPct val="0"/>
              </a:spcBef>
              <a:buNone/>
            </a:pPr>
            <a:r>
              <a:rPr kumimoji="1" lang="zh-CN" altLang="en-US" sz="2800" dirty="0">
                <a:solidFill>
                  <a:schemeClr val="bg1"/>
                </a:solidFill>
                <a:latin typeface="黑体" panose="02010609060101010101" pitchFamily="49" charset="-122"/>
                <a:ea typeface="黑体" panose="02010609060101010101" pitchFamily="49" charset="-122"/>
              </a:rPr>
              <a:t>核心要素  </a:t>
            </a:r>
            <a:r>
              <a:rPr kumimoji="1" lang="en-US" altLang="zh-CN" sz="2800" dirty="0">
                <a:solidFill>
                  <a:schemeClr val="bg1"/>
                </a:solidFill>
                <a:latin typeface="黑体" panose="02010609060101010101" pitchFamily="49" charset="-122"/>
                <a:ea typeface="黑体" panose="02010609060101010101" pitchFamily="49" charset="-122"/>
              </a:rPr>
              <a:t>- - -   </a:t>
            </a:r>
            <a:r>
              <a:rPr kumimoji="1" lang="zh-CN" altLang="en-US" sz="2800" dirty="0">
                <a:solidFill>
                  <a:schemeClr val="bg1"/>
                </a:solidFill>
                <a:latin typeface="黑体" panose="02010609060101010101" pitchFamily="49" charset="-122"/>
                <a:ea typeface="黑体" panose="02010609060101010101" pitchFamily="49" charset="-122"/>
              </a:rPr>
              <a:t>选题</a:t>
            </a:r>
            <a:r>
              <a:rPr kumimoji="1" lang="en-US" altLang="zh-CN" sz="2800" dirty="0">
                <a:solidFill>
                  <a:schemeClr val="bg1"/>
                </a:solidFill>
                <a:latin typeface="黑体" panose="02010609060101010101" pitchFamily="49" charset="-122"/>
                <a:ea typeface="黑体" panose="02010609060101010101" pitchFamily="49" charset="-122"/>
              </a:rPr>
              <a:t> </a:t>
            </a:r>
            <a:endParaRPr kumimoji="1" lang="zh-CN" altLang="en-US" sz="2800" dirty="0">
              <a:solidFill>
                <a:schemeClr val="bg1"/>
              </a:solidFill>
              <a:latin typeface="黑体" panose="02010609060101010101" pitchFamily="49" charset="-122"/>
              <a:ea typeface="黑体" panose="02010609060101010101" pitchFamily="49" charset="-122"/>
            </a:endParaRPr>
          </a:p>
        </p:txBody>
      </p:sp>
      <p:sp>
        <p:nvSpPr>
          <p:cNvPr id="5" name="Text Box 145"/>
          <p:cNvSpPr txBox="1">
            <a:spLocks noChangeArrowheads="1"/>
          </p:cNvSpPr>
          <p:nvPr/>
        </p:nvSpPr>
        <p:spPr bwMode="auto">
          <a:xfrm>
            <a:off x="440538" y="1297827"/>
            <a:ext cx="8629299" cy="3385542"/>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    学术性      基础研究    </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en-US" altLang="zh-CN" sz="2500" dirty="0">
                <a:solidFill>
                  <a:srgbClr val="0000CC"/>
                </a:solidFill>
                <a:latin typeface="黑体" pitchFamily="49" charset="-122"/>
                <a:ea typeface="黑体" pitchFamily="49" charset="-122"/>
              </a:rPr>
              <a:t>    </a:t>
            </a:r>
            <a:r>
              <a:rPr lang="zh-CN" altLang="en-US" sz="2500" dirty="0">
                <a:solidFill>
                  <a:srgbClr val="0000CC"/>
                </a:solidFill>
                <a:latin typeface="黑体" pitchFamily="49" charset="-122"/>
                <a:ea typeface="黑体" pitchFamily="49" charset="-122"/>
              </a:rPr>
              <a:t>科学意义</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en-US" altLang="zh-CN" sz="2500" dirty="0">
                <a:solidFill>
                  <a:srgbClr val="0000CC"/>
                </a:solidFill>
                <a:latin typeface="黑体" pitchFamily="49" charset="-122"/>
                <a:ea typeface="黑体" pitchFamily="49" charset="-122"/>
              </a:rPr>
              <a:t>    </a:t>
            </a:r>
            <a:r>
              <a:rPr lang="zh-CN" altLang="en-US" sz="2500" dirty="0">
                <a:solidFill>
                  <a:srgbClr val="0000CC"/>
                </a:solidFill>
                <a:latin typeface="黑体" pitchFamily="49" charset="-122"/>
                <a:ea typeface="黑体" pitchFamily="49" charset="-122"/>
              </a:rPr>
              <a:t>学术价值    新颖性  </a:t>
            </a:r>
            <a:r>
              <a:rPr lang="en-US" altLang="zh-CN" sz="2500" dirty="0">
                <a:solidFill>
                  <a:srgbClr val="0000CC"/>
                </a:solidFill>
                <a:latin typeface="黑体" pitchFamily="49" charset="-122"/>
                <a:ea typeface="黑体" pitchFamily="49" charset="-122"/>
              </a:rPr>
              <a:t>&amp;  </a:t>
            </a:r>
            <a:r>
              <a:rPr lang="zh-CN" altLang="en-US" sz="2500" dirty="0">
                <a:solidFill>
                  <a:srgbClr val="0000CC"/>
                </a:solidFill>
                <a:latin typeface="黑体" pitchFamily="49" charset="-122"/>
                <a:ea typeface="黑体" pitchFamily="49" charset="-122"/>
              </a:rPr>
              <a:t>创新性</a:t>
            </a:r>
            <a:endParaRPr lang="en-US" altLang="zh-CN" sz="2500" dirty="0">
              <a:solidFill>
                <a:srgbClr val="0000CC"/>
              </a:solidFill>
              <a:latin typeface="黑体" pitchFamily="49" charset="-122"/>
              <a:ea typeface="黑体" pitchFamily="49" charset="-122"/>
            </a:endParaRPr>
          </a:p>
          <a:p>
            <a:pPr algn="l">
              <a:lnSpc>
                <a:spcPct val="200000"/>
              </a:lnSpc>
              <a:defRPr/>
            </a:pPr>
            <a:r>
              <a:rPr lang="zh-CN" altLang="en-US" sz="2800" dirty="0">
                <a:solidFill>
                  <a:srgbClr val="0000CC"/>
                </a:solidFill>
                <a:latin typeface="黑体" pitchFamily="49" charset="-122"/>
                <a:ea typeface="黑体" pitchFamily="49" charset="-122"/>
              </a:rPr>
              <a:t>注意 </a:t>
            </a:r>
            <a:r>
              <a:rPr lang="en-US" altLang="zh-CN" sz="3200" dirty="0">
                <a:solidFill>
                  <a:srgbClr val="FF0000"/>
                </a:solidFill>
                <a:latin typeface="黑体" pitchFamily="49" charset="-122"/>
                <a:ea typeface="黑体" pitchFamily="49" charset="-122"/>
              </a:rPr>
              <a:t>Science</a:t>
            </a:r>
            <a:r>
              <a:rPr lang="en-US" altLang="zh-CN" sz="2800" dirty="0">
                <a:solidFill>
                  <a:srgbClr val="0000CC"/>
                </a:solidFill>
                <a:latin typeface="黑体" pitchFamily="49" charset="-122"/>
                <a:ea typeface="黑体" pitchFamily="49" charset="-122"/>
              </a:rPr>
              <a:t>  </a:t>
            </a:r>
            <a:r>
              <a:rPr lang="zh-CN" altLang="en-US" sz="2800" dirty="0">
                <a:solidFill>
                  <a:srgbClr val="0000CC"/>
                </a:solidFill>
                <a:latin typeface="黑体" pitchFamily="49" charset="-122"/>
                <a:ea typeface="黑体" pitchFamily="49" charset="-122"/>
              </a:rPr>
              <a:t>和</a:t>
            </a:r>
            <a:r>
              <a:rPr lang="en-US" altLang="zh-CN" sz="2800" dirty="0">
                <a:solidFill>
                  <a:srgbClr val="0000CC"/>
                </a:solidFill>
                <a:latin typeface="黑体" pitchFamily="49" charset="-122"/>
                <a:ea typeface="黑体" pitchFamily="49" charset="-122"/>
              </a:rPr>
              <a:t>  </a:t>
            </a:r>
            <a:r>
              <a:rPr lang="en-US" altLang="zh-CN" sz="3200" dirty="0">
                <a:solidFill>
                  <a:srgbClr val="FF0000"/>
                </a:solidFill>
                <a:latin typeface="黑体" pitchFamily="49" charset="-122"/>
                <a:ea typeface="黑体" pitchFamily="49" charset="-122"/>
              </a:rPr>
              <a:t>Technology</a:t>
            </a:r>
            <a:r>
              <a:rPr lang="en-US" altLang="zh-CN" sz="2800" dirty="0">
                <a:solidFill>
                  <a:srgbClr val="0000CC"/>
                </a:solidFill>
                <a:latin typeface="黑体" pitchFamily="49" charset="-122"/>
                <a:ea typeface="黑体" pitchFamily="49" charset="-122"/>
              </a:rPr>
              <a:t>  </a:t>
            </a:r>
            <a:r>
              <a:rPr lang="zh-CN" altLang="en-US" sz="2800" dirty="0">
                <a:solidFill>
                  <a:srgbClr val="0000CC"/>
                </a:solidFill>
                <a:latin typeface="黑体" pitchFamily="49" charset="-122"/>
                <a:ea typeface="黑体" pitchFamily="49" charset="-122"/>
              </a:rPr>
              <a:t>的关系   </a:t>
            </a:r>
          </a:p>
        </p:txBody>
      </p:sp>
      <p:sp>
        <p:nvSpPr>
          <p:cNvPr id="6" name="Rectangle 4"/>
          <p:cNvSpPr>
            <a:spLocks noChangeArrowheads="1"/>
          </p:cNvSpPr>
          <p:nvPr/>
        </p:nvSpPr>
        <p:spPr bwMode="auto">
          <a:xfrm>
            <a:off x="317723" y="593502"/>
            <a:ext cx="7777163" cy="535531"/>
          </a:xfrm>
          <a:prstGeom prst="rect">
            <a:avLst/>
          </a:prstGeom>
          <a:noFill/>
          <a:ln>
            <a:noFill/>
          </a:ln>
          <a:effectLst/>
          <a:extLst>
            <a:ext uri="{909E8E84-426E-40DD-AFC4-6F175D3DCCD1}">
              <a14:hiddenFill xmlns:a14="http://schemas.microsoft.com/office/drawing/2010/main">
                <a:solidFill>
                  <a:srgbClr val="0000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nSpc>
                <a:spcPct val="120000"/>
              </a:lnSpc>
              <a:spcBef>
                <a:spcPct val="25000"/>
              </a:spcBef>
              <a:buClr>
                <a:srgbClr val="FF0000"/>
              </a:buClr>
            </a:pPr>
            <a:r>
              <a:rPr lang="en-US" altLang="zh-CN" sz="2400" dirty="0">
                <a:solidFill>
                  <a:srgbClr val="FF0000"/>
                </a:solidFill>
                <a:latin typeface="黑体" panose="02010609060101010101" pitchFamily="49" charset="-122"/>
                <a:ea typeface="黑体" panose="02010609060101010101" pitchFamily="49" charset="-122"/>
              </a:rPr>
              <a:t>1.</a:t>
            </a:r>
            <a:r>
              <a:rPr lang="zh-CN" altLang="en-US" sz="2400" dirty="0">
                <a:solidFill>
                  <a:srgbClr val="FF0000"/>
                </a:solidFill>
                <a:latin typeface="黑体" panose="02010609060101010101" pitchFamily="49" charset="-122"/>
                <a:ea typeface="黑体" panose="02010609060101010101" pitchFamily="49" charset="-122"/>
              </a:rPr>
              <a:t>科学性</a:t>
            </a:r>
          </a:p>
        </p:txBody>
      </p:sp>
      <p:sp>
        <p:nvSpPr>
          <p:cNvPr id="7" name="Line 5"/>
          <p:cNvSpPr>
            <a:spLocks noChangeShapeType="1"/>
          </p:cNvSpPr>
          <p:nvPr/>
        </p:nvSpPr>
        <p:spPr bwMode="auto">
          <a:xfrm>
            <a:off x="66898" y="1196752"/>
            <a:ext cx="9144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extLst>
      <p:ext uri="{BB962C8B-B14F-4D97-AF65-F5344CB8AC3E}">
        <p14:creationId xmlns:p14="http://schemas.microsoft.com/office/powerpoint/2010/main" val="816201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17723" y="111006"/>
            <a:ext cx="7777163" cy="1012200"/>
          </a:xfrm>
          <a:prstGeom prst="rect">
            <a:avLst/>
          </a:prstGeom>
          <a:noFill/>
          <a:ln>
            <a:noFill/>
          </a:ln>
          <a:effectLst/>
          <a:extLst>
            <a:ext uri="{909E8E84-426E-40DD-AFC4-6F175D3DCCD1}">
              <a14:hiddenFill xmlns:a14="http://schemas.microsoft.com/office/drawing/2010/main">
                <a:solidFill>
                  <a:srgbClr val="0000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nSpc>
                <a:spcPct val="120000"/>
              </a:lnSpc>
              <a:spcBef>
                <a:spcPct val="25000"/>
              </a:spcBef>
              <a:buClr>
                <a:srgbClr val="FF0000"/>
              </a:buClr>
            </a:pPr>
            <a:r>
              <a:rPr lang="zh-CN" altLang="en-US" sz="2400" dirty="0">
                <a:solidFill>
                  <a:srgbClr val="FF0000"/>
                </a:solidFill>
                <a:latin typeface="黑体" panose="02010609060101010101" pitchFamily="49" charset="-122"/>
                <a:ea typeface="黑体" panose="02010609060101010101" pitchFamily="49" charset="-122"/>
              </a:rPr>
              <a:t>核心要素  </a:t>
            </a:r>
            <a:r>
              <a:rPr lang="en-US" altLang="zh-CN" sz="2400" dirty="0">
                <a:solidFill>
                  <a:srgbClr val="FF0000"/>
                </a:solidFill>
                <a:latin typeface="黑体" panose="02010609060101010101" pitchFamily="49" charset="-122"/>
                <a:ea typeface="黑体" panose="02010609060101010101" pitchFamily="49" charset="-122"/>
              </a:rPr>
              <a:t>- - -   </a:t>
            </a:r>
            <a:r>
              <a:rPr lang="zh-CN" altLang="en-US" sz="2400" dirty="0">
                <a:solidFill>
                  <a:srgbClr val="FF0000"/>
                </a:solidFill>
                <a:latin typeface="黑体" panose="02010609060101010101" pitchFamily="49" charset="-122"/>
                <a:ea typeface="黑体" panose="02010609060101010101" pitchFamily="49" charset="-122"/>
              </a:rPr>
              <a:t>选题 </a:t>
            </a:r>
          </a:p>
          <a:p>
            <a:pPr marL="0" indent="0">
              <a:lnSpc>
                <a:spcPct val="120000"/>
              </a:lnSpc>
              <a:spcBef>
                <a:spcPct val="25000"/>
              </a:spcBef>
              <a:buClr>
                <a:srgbClr val="FF0000"/>
              </a:buClr>
            </a:pPr>
            <a:endParaRPr lang="zh-CN" altLang="en-US" sz="2400" dirty="0">
              <a:solidFill>
                <a:srgbClr val="FF0000"/>
              </a:solidFill>
              <a:latin typeface="黑体" panose="02010609060101010101" pitchFamily="49" charset="-122"/>
              <a:ea typeface="黑体" panose="02010609060101010101" pitchFamily="49" charset="-122"/>
            </a:endParaRPr>
          </a:p>
        </p:txBody>
      </p:sp>
      <p:sp>
        <p:nvSpPr>
          <p:cNvPr id="8" name="Line 5"/>
          <p:cNvSpPr>
            <a:spLocks noChangeShapeType="1"/>
          </p:cNvSpPr>
          <p:nvPr/>
        </p:nvSpPr>
        <p:spPr bwMode="auto">
          <a:xfrm>
            <a:off x="66898" y="714256"/>
            <a:ext cx="9144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 name="Text Box 145"/>
          <p:cNvSpPr txBox="1">
            <a:spLocks noChangeArrowheads="1"/>
          </p:cNvSpPr>
          <p:nvPr/>
        </p:nvSpPr>
        <p:spPr bwMode="auto">
          <a:xfrm>
            <a:off x="440538" y="1297827"/>
            <a:ext cx="8629299" cy="5355312"/>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    新的学术认识</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en-US" altLang="zh-CN" sz="2500" dirty="0">
                <a:solidFill>
                  <a:srgbClr val="0000CC"/>
                </a:solidFill>
                <a:latin typeface="黑体" pitchFamily="49" charset="-122"/>
                <a:ea typeface="黑体" pitchFamily="49" charset="-122"/>
              </a:rPr>
              <a:t>    </a:t>
            </a:r>
            <a:r>
              <a:rPr lang="zh-CN" altLang="en-US" sz="2500" dirty="0">
                <a:solidFill>
                  <a:srgbClr val="0000CC"/>
                </a:solidFill>
                <a:latin typeface="黑体" pitchFamily="49" charset="-122"/>
                <a:ea typeface="黑体" pitchFamily="49" charset="-122"/>
              </a:rPr>
              <a:t>“研究 。。。。。。。。机制”</a:t>
            </a:r>
            <a:r>
              <a:rPr lang="en-US" altLang="zh-CN" sz="2500" dirty="0">
                <a:solidFill>
                  <a:srgbClr val="0000CC"/>
                </a:solidFill>
                <a:latin typeface="黑体" pitchFamily="49" charset="-122"/>
                <a:ea typeface="黑体" pitchFamily="49" charset="-122"/>
              </a:rPr>
              <a:t> </a:t>
            </a:r>
          </a:p>
          <a:p>
            <a:pPr marL="342900" indent="-342900" algn="l">
              <a:lnSpc>
                <a:spcPct val="200000"/>
              </a:lnSpc>
              <a:buFont typeface="Wingdings" panose="05000000000000000000" pitchFamily="2" charset="2"/>
              <a:buChar char="Ø"/>
              <a:defRPr/>
            </a:pPr>
            <a:r>
              <a:rPr lang="en-US" altLang="zh-CN" sz="2500" dirty="0">
                <a:solidFill>
                  <a:srgbClr val="0000CC"/>
                </a:solidFill>
                <a:latin typeface="黑体" pitchFamily="49" charset="-122"/>
                <a:ea typeface="黑体" pitchFamily="49" charset="-122"/>
              </a:rPr>
              <a:t>     </a:t>
            </a:r>
            <a:r>
              <a:rPr lang="zh-CN" altLang="en-US" sz="2500" dirty="0">
                <a:solidFill>
                  <a:srgbClr val="0000CC"/>
                </a:solidFill>
                <a:latin typeface="黑体" pitchFamily="49" charset="-122"/>
                <a:ea typeface="黑体" pitchFamily="49" charset="-122"/>
              </a:rPr>
              <a:t>提出理论科学问题</a:t>
            </a:r>
            <a:endParaRPr lang="en-US" altLang="zh-CN" sz="2500" dirty="0">
              <a:solidFill>
                <a:srgbClr val="0000CC"/>
              </a:solidFill>
              <a:latin typeface="黑体" pitchFamily="49" charset="-122"/>
              <a:ea typeface="黑体" pitchFamily="49" charset="-122"/>
            </a:endParaRPr>
          </a:p>
          <a:p>
            <a:pPr algn="l">
              <a:lnSpc>
                <a:spcPct val="200000"/>
              </a:lnSpc>
              <a:defRPr/>
            </a:pPr>
            <a:r>
              <a:rPr lang="zh-CN" altLang="en-US" sz="2400" dirty="0">
                <a:solidFill>
                  <a:srgbClr val="0000CC"/>
                </a:solidFill>
                <a:latin typeface="黑体" pitchFamily="49" charset="-122"/>
                <a:ea typeface="黑体" pitchFamily="49" charset="-122"/>
              </a:rPr>
              <a:t>例如：</a:t>
            </a:r>
            <a:endParaRPr lang="en-US" altLang="zh-CN" sz="2400" dirty="0">
              <a:solidFill>
                <a:srgbClr val="0000CC"/>
              </a:solidFill>
              <a:latin typeface="黑体" pitchFamily="49" charset="-122"/>
              <a:ea typeface="黑体" pitchFamily="49" charset="-122"/>
            </a:endParaRPr>
          </a:p>
          <a:p>
            <a:pPr algn="l">
              <a:lnSpc>
                <a:spcPct val="200000"/>
              </a:lnSpc>
              <a:defRPr/>
            </a:pPr>
            <a:r>
              <a:rPr lang="zh-CN" altLang="en-US" sz="2400" dirty="0">
                <a:solidFill>
                  <a:srgbClr val="0000CC"/>
                </a:solidFill>
                <a:latin typeface="黑体" pitchFamily="49" charset="-122"/>
                <a:ea typeface="黑体" pitchFamily="49" charset="-122"/>
              </a:rPr>
              <a:t>“苏云金芽孢杆菌细胞表面</a:t>
            </a:r>
            <a:r>
              <a:rPr lang="en-US" altLang="zh-CN" sz="2400" dirty="0">
                <a:solidFill>
                  <a:srgbClr val="0000CC"/>
                </a:solidFill>
                <a:latin typeface="黑体" pitchFamily="49" charset="-122"/>
                <a:ea typeface="黑体" pitchFamily="49" charset="-122"/>
              </a:rPr>
              <a:t>S-</a:t>
            </a:r>
            <a:r>
              <a:rPr lang="zh-CN" altLang="en-US" sz="2400" dirty="0">
                <a:solidFill>
                  <a:srgbClr val="0000CC"/>
                </a:solidFill>
                <a:latin typeface="黑体" pitchFamily="49" charset="-122"/>
                <a:ea typeface="黑体" pitchFamily="49" charset="-122"/>
              </a:rPr>
              <a:t>层与伴孢晶体的共存关系”</a:t>
            </a:r>
            <a:endParaRPr lang="en-US" altLang="zh-CN" sz="2400" dirty="0">
              <a:solidFill>
                <a:srgbClr val="0000CC"/>
              </a:solidFill>
              <a:latin typeface="黑体" pitchFamily="49" charset="-122"/>
              <a:ea typeface="黑体" pitchFamily="49" charset="-122"/>
            </a:endParaRPr>
          </a:p>
          <a:p>
            <a:pPr algn="l">
              <a:lnSpc>
                <a:spcPct val="200000"/>
              </a:lnSpc>
              <a:defRPr/>
            </a:pPr>
            <a:r>
              <a:rPr lang="en-US" altLang="zh-CN" sz="2400" dirty="0">
                <a:solidFill>
                  <a:srgbClr val="0000CC"/>
                </a:solidFill>
                <a:latin typeface="黑体" pitchFamily="49" charset="-122"/>
                <a:ea typeface="黑体" pitchFamily="49" charset="-122"/>
              </a:rPr>
              <a:t>&lt;</a:t>
            </a:r>
            <a:r>
              <a:rPr lang="zh-CN" altLang="en-US" sz="2400" dirty="0">
                <a:solidFill>
                  <a:srgbClr val="0000CC"/>
                </a:solidFill>
                <a:latin typeface="黑体" pitchFamily="49" charset="-122"/>
                <a:ea typeface="黑体" pitchFamily="49" charset="-122"/>
              </a:rPr>
              <a:t>分子机制</a:t>
            </a:r>
            <a:r>
              <a:rPr lang="en-US" altLang="zh-CN" sz="2400" dirty="0">
                <a:solidFill>
                  <a:srgbClr val="0000CC"/>
                </a:solidFill>
                <a:latin typeface="黑体" pitchFamily="49" charset="-122"/>
                <a:ea typeface="黑体" pitchFamily="49" charset="-122"/>
              </a:rPr>
              <a:t>&gt; </a:t>
            </a:r>
            <a:r>
              <a:rPr lang="zh-CN" altLang="en-US" sz="2400" dirty="0">
                <a:solidFill>
                  <a:srgbClr val="0000CC"/>
                </a:solidFill>
                <a:latin typeface="黑体" pitchFamily="49" charset="-122"/>
                <a:ea typeface="黑体" pitchFamily="49" charset="-122"/>
              </a:rPr>
              <a:t>什么机制， </a:t>
            </a:r>
            <a:endParaRPr lang="en-US" altLang="zh-CN" sz="2400" dirty="0">
              <a:solidFill>
                <a:srgbClr val="0000CC"/>
              </a:solidFill>
              <a:latin typeface="黑体" pitchFamily="49" charset="-122"/>
              <a:ea typeface="黑体" pitchFamily="49" charset="-122"/>
            </a:endParaRPr>
          </a:p>
          <a:p>
            <a:pPr algn="l">
              <a:lnSpc>
                <a:spcPct val="200000"/>
              </a:lnSpc>
              <a:defRPr/>
            </a:pPr>
            <a:r>
              <a:rPr lang="en-US" altLang="zh-CN" sz="2400" dirty="0">
                <a:solidFill>
                  <a:srgbClr val="0000CC"/>
                </a:solidFill>
                <a:latin typeface="黑体" pitchFamily="49" charset="-122"/>
                <a:ea typeface="黑体" pitchFamily="49" charset="-122"/>
              </a:rPr>
              <a:t>        </a:t>
            </a:r>
            <a:r>
              <a:rPr lang="zh-CN" altLang="en-US" sz="2400" dirty="0">
                <a:solidFill>
                  <a:srgbClr val="FF0000"/>
                </a:solidFill>
                <a:latin typeface="黑体" pitchFamily="49" charset="-122"/>
                <a:ea typeface="黑体" pitchFamily="49" charset="-122"/>
              </a:rPr>
              <a:t>目的明确，明确科学问题</a:t>
            </a:r>
            <a:endParaRPr lang="en-US" altLang="zh-CN" sz="2400" dirty="0">
              <a:solidFill>
                <a:srgbClr val="FF0000"/>
              </a:solidFill>
              <a:latin typeface="黑体" pitchFamily="49" charset="-122"/>
              <a:ea typeface="黑体" pitchFamily="49" charset="-122"/>
            </a:endParaRPr>
          </a:p>
        </p:txBody>
      </p:sp>
    </p:spTree>
    <p:extLst>
      <p:ext uri="{BB962C8B-B14F-4D97-AF65-F5344CB8AC3E}">
        <p14:creationId xmlns:p14="http://schemas.microsoft.com/office/powerpoint/2010/main" val="526503857"/>
      </p:ext>
    </p:extLst>
  </p:cSld>
  <p:clrMapOvr>
    <a:masterClrMapping/>
  </p:clrMapOvr>
  <p:transition advTm="140985"/>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17723" y="111006"/>
            <a:ext cx="7777163" cy="1012200"/>
          </a:xfrm>
          <a:prstGeom prst="rect">
            <a:avLst/>
          </a:prstGeom>
          <a:noFill/>
          <a:ln>
            <a:noFill/>
          </a:ln>
          <a:effectLst/>
          <a:extLst>
            <a:ext uri="{909E8E84-426E-40DD-AFC4-6F175D3DCCD1}">
              <a14:hiddenFill xmlns:a14="http://schemas.microsoft.com/office/drawing/2010/main">
                <a:solidFill>
                  <a:srgbClr val="0000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nSpc>
                <a:spcPct val="120000"/>
              </a:lnSpc>
              <a:spcBef>
                <a:spcPct val="25000"/>
              </a:spcBef>
              <a:buClr>
                <a:srgbClr val="FF0000"/>
              </a:buClr>
            </a:pPr>
            <a:r>
              <a:rPr lang="zh-CN" altLang="en-US" sz="2400" dirty="0">
                <a:solidFill>
                  <a:srgbClr val="FF0000"/>
                </a:solidFill>
                <a:latin typeface="黑体" panose="02010609060101010101" pitchFamily="49" charset="-122"/>
                <a:ea typeface="黑体" panose="02010609060101010101" pitchFamily="49" charset="-122"/>
              </a:rPr>
              <a:t>核心要素  </a:t>
            </a:r>
            <a:r>
              <a:rPr lang="en-US" altLang="zh-CN" sz="2400" dirty="0">
                <a:solidFill>
                  <a:srgbClr val="FF0000"/>
                </a:solidFill>
                <a:latin typeface="黑体" panose="02010609060101010101" pitchFamily="49" charset="-122"/>
                <a:ea typeface="黑体" panose="02010609060101010101" pitchFamily="49" charset="-122"/>
              </a:rPr>
              <a:t>- - -   </a:t>
            </a:r>
            <a:r>
              <a:rPr lang="zh-CN" altLang="en-US" sz="2400" dirty="0">
                <a:solidFill>
                  <a:srgbClr val="FF0000"/>
                </a:solidFill>
                <a:latin typeface="黑体" panose="02010609060101010101" pitchFamily="49" charset="-122"/>
                <a:ea typeface="黑体" panose="02010609060101010101" pitchFamily="49" charset="-122"/>
              </a:rPr>
              <a:t>选题 </a:t>
            </a:r>
          </a:p>
          <a:p>
            <a:pPr marL="0" indent="0">
              <a:lnSpc>
                <a:spcPct val="120000"/>
              </a:lnSpc>
              <a:spcBef>
                <a:spcPct val="25000"/>
              </a:spcBef>
              <a:buClr>
                <a:srgbClr val="FF0000"/>
              </a:buClr>
            </a:pPr>
            <a:endParaRPr lang="zh-CN" altLang="en-US" sz="2400" dirty="0">
              <a:solidFill>
                <a:srgbClr val="FF0000"/>
              </a:solidFill>
              <a:latin typeface="黑体" panose="02010609060101010101" pitchFamily="49" charset="-122"/>
              <a:ea typeface="黑体" panose="02010609060101010101" pitchFamily="49" charset="-122"/>
            </a:endParaRPr>
          </a:p>
        </p:txBody>
      </p:sp>
      <p:sp>
        <p:nvSpPr>
          <p:cNvPr id="8" name="Line 5"/>
          <p:cNvSpPr>
            <a:spLocks noChangeShapeType="1"/>
          </p:cNvSpPr>
          <p:nvPr/>
        </p:nvSpPr>
        <p:spPr bwMode="auto">
          <a:xfrm>
            <a:off x="35496" y="714256"/>
            <a:ext cx="9144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 name="Text Box 145"/>
          <p:cNvSpPr txBox="1">
            <a:spLocks noChangeArrowheads="1"/>
          </p:cNvSpPr>
          <p:nvPr/>
        </p:nvSpPr>
        <p:spPr bwMode="auto">
          <a:xfrm>
            <a:off x="324248" y="620688"/>
            <a:ext cx="8629299" cy="830997"/>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algn="l">
              <a:lnSpc>
                <a:spcPct val="200000"/>
              </a:lnSpc>
              <a:defRPr/>
            </a:pPr>
            <a:r>
              <a:rPr lang="zh-CN" altLang="en-US" sz="2400" dirty="0">
                <a:solidFill>
                  <a:srgbClr val="0000CC"/>
                </a:solidFill>
                <a:latin typeface="黑体" pitchFamily="49" charset="-122"/>
                <a:ea typeface="黑体" pitchFamily="49" charset="-122"/>
              </a:rPr>
              <a:t>面上资助：“</a:t>
            </a:r>
            <a:r>
              <a:rPr lang="zh-CN" altLang="zh-CN" sz="2400" dirty="0">
                <a:solidFill>
                  <a:srgbClr val="0000CC"/>
                </a:solidFill>
                <a:latin typeface="黑体" pitchFamily="49" charset="-122"/>
                <a:ea typeface="黑体" pitchFamily="49" charset="-122"/>
              </a:rPr>
              <a:t>小菜蛾对</a:t>
            </a:r>
            <a:r>
              <a:rPr lang="en-US" altLang="zh-CN" sz="2400" dirty="0" err="1">
                <a:solidFill>
                  <a:srgbClr val="0000CC"/>
                </a:solidFill>
                <a:latin typeface="黑体" pitchFamily="49" charset="-122"/>
                <a:ea typeface="黑体" pitchFamily="49" charset="-122"/>
              </a:rPr>
              <a:t>Bt</a:t>
            </a:r>
            <a:r>
              <a:rPr lang="zh-CN" altLang="zh-CN" sz="2400" dirty="0">
                <a:solidFill>
                  <a:srgbClr val="0000CC"/>
                </a:solidFill>
                <a:latin typeface="黑体" pitchFamily="49" charset="-122"/>
                <a:ea typeface="黑体" pitchFamily="49" charset="-122"/>
              </a:rPr>
              <a:t>抗性相关</a:t>
            </a:r>
            <a:r>
              <a:rPr lang="en-US" altLang="zh-CN" sz="2400" dirty="0">
                <a:solidFill>
                  <a:srgbClr val="0000CC"/>
                </a:solidFill>
                <a:latin typeface="黑体" pitchFamily="49" charset="-122"/>
                <a:ea typeface="黑体" pitchFamily="49" charset="-122"/>
              </a:rPr>
              <a:t>microRNA</a:t>
            </a:r>
            <a:r>
              <a:rPr lang="zh-CN" altLang="zh-CN" sz="2400" dirty="0">
                <a:solidFill>
                  <a:srgbClr val="0000CC"/>
                </a:solidFill>
                <a:latin typeface="黑体" pitchFamily="49" charset="-122"/>
                <a:ea typeface="黑体" pitchFamily="49" charset="-122"/>
              </a:rPr>
              <a:t>的鉴定及功能分析</a:t>
            </a:r>
            <a:r>
              <a:rPr lang="zh-CN" altLang="en-US" sz="2400" dirty="0">
                <a:solidFill>
                  <a:srgbClr val="0000CC"/>
                </a:solidFill>
                <a:latin typeface="黑体" pitchFamily="49" charset="-122"/>
                <a:ea typeface="黑体" pitchFamily="49" charset="-122"/>
              </a:rPr>
              <a:t>”</a:t>
            </a:r>
          </a:p>
        </p:txBody>
      </p:sp>
      <p:sp>
        <p:nvSpPr>
          <p:cNvPr id="2" name="下箭头 1"/>
          <p:cNvSpPr/>
          <p:nvPr/>
        </p:nvSpPr>
        <p:spPr bwMode="auto">
          <a:xfrm>
            <a:off x="3976385" y="1329953"/>
            <a:ext cx="459838" cy="691479"/>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a:ln>
                <a:noFill/>
              </a:ln>
              <a:solidFill>
                <a:schemeClr val="tx1"/>
              </a:solidFill>
              <a:effectLst/>
              <a:latin typeface="Arial" charset="0"/>
              <a:ea typeface="宋体" pitchFamily="2" charset="-122"/>
            </a:endParaRPr>
          </a:p>
        </p:txBody>
      </p:sp>
      <p:sp>
        <p:nvSpPr>
          <p:cNvPr id="3" name="圆角矩形 2"/>
          <p:cNvSpPr/>
          <p:nvPr/>
        </p:nvSpPr>
        <p:spPr bwMode="auto">
          <a:xfrm>
            <a:off x="4940464" y="1462037"/>
            <a:ext cx="1800200" cy="504056"/>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a:ln>
                  <a:noFill/>
                </a:ln>
                <a:solidFill>
                  <a:srgbClr val="0000CC"/>
                </a:solidFill>
                <a:effectLst/>
                <a:latin typeface="Arial" charset="0"/>
                <a:ea typeface="宋体" pitchFamily="2" charset="-122"/>
              </a:rPr>
              <a:t>mRNA</a:t>
            </a:r>
            <a:r>
              <a:rPr kumimoji="0" lang="zh-CN" altLang="en-US" sz="1800" b="1" i="0" u="none" strike="noStrike" cap="none" normalizeH="0" baseline="0" dirty="0">
                <a:ln>
                  <a:noFill/>
                </a:ln>
                <a:solidFill>
                  <a:srgbClr val="0000CC"/>
                </a:solidFill>
                <a:effectLst/>
                <a:latin typeface="Arial" charset="0"/>
                <a:ea typeface="宋体" pitchFamily="2" charset="-122"/>
              </a:rPr>
              <a:t>转录组</a:t>
            </a:r>
          </a:p>
        </p:txBody>
      </p:sp>
      <p:sp>
        <p:nvSpPr>
          <p:cNvPr id="9" name="Text Box 145"/>
          <p:cNvSpPr txBox="1">
            <a:spLocks noChangeArrowheads="1"/>
          </p:cNvSpPr>
          <p:nvPr/>
        </p:nvSpPr>
        <p:spPr bwMode="auto">
          <a:xfrm>
            <a:off x="239727" y="1946490"/>
            <a:ext cx="8629299" cy="830997"/>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a:lnSpc>
                <a:spcPct val="200000"/>
              </a:lnSpc>
              <a:defRPr/>
            </a:pPr>
            <a:r>
              <a:rPr lang="zh-CN" altLang="zh-CN" sz="2400" dirty="0">
                <a:solidFill>
                  <a:srgbClr val="0000CC"/>
                </a:solidFill>
                <a:latin typeface="黑体" pitchFamily="49" charset="-122"/>
                <a:ea typeface="黑体" pitchFamily="49" charset="-122"/>
              </a:rPr>
              <a:t>小菜蛾对</a:t>
            </a:r>
            <a:r>
              <a:rPr lang="en-US" altLang="zh-CN" sz="2400" dirty="0" err="1">
                <a:solidFill>
                  <a:srgbClr val="0000CC"/>
                </a:solidFill>
                <a:latin typeface="黑体" pitchFamily="49" charset="-122"/>
                <a:ea typeface="黑体" pitchFamily="49" charset="-122"/>
              </a:rPr>
              <a:t>Bt</a:t>
            </a:r>
            <a:r>
              <a:rPr lang="zh-CN" altLang="zh-CN" sz="2400" dirty="0">
                <a:solidFill>
                  <a:srgbClr val="0000CC"/>
                </a:solidFill>
                <a:latin typeface="黑体" pitchFamily="49" charset="-122"/>
                <a:ea typeface="黑体" pitchFamily="49" charset="-122"/>
              </a:rPr>
              <a:t>抗性相关</a:t>
            </a:r>
            <a:r>
              <a:rPr lang="en-US" altLang="zh-CN" sz="2400" dirty="0">
                <a:solidFill>
                  <a:srgbClr val="0000CC"/>
                </a:solidFill>
                <a:latin typeface="黑体" pitchFamily="49" charset="-122"/>
                <a:ea typeface="黑体" pitchFamily="49" charset="-122"/>
              </a:rPr>
              <a:t>microRNA</a:t>
            </a:r>
            <a:r>
              <a:rPr lang="zh-CN" altLang="en-US" sz="2400" dirty="0">
                <a:solidFill>
                  <a:srgbClr val="0000CC"/>
                </a:solidFill>
                <a:latin typeface="黑体" pitchFamily="49" charset="-122"/>
                <a:ea typeface="黑体" pitchFamily="49" charset="-122"/>
              </a:rPr>
              <a:t>和</a:t>
            </a:r>
            <a:r>
              <a:rPr lang="en-US" altLang="zh-CN" sz="2400" dirty="0">
                <a:solidFill>
                  <a:srgbClr val="0000CC"/>
                </a:solidFill>
                <a:latin typeface="黑体" pitchFamily="49" charset="-122"/>
                <a:ea typeface="黑体" pitchFamily="49" charset="-122"/>
              </a:rPr>
              <a:t>mRNA</a:t>
            </a:r>
            <a:r>
              <a:rPr lang="zh-CN" altLang="zh-CN" sz="2400" dirty="0">
                <a:solidFill>
                  <a:srgbClr val="0000CC"/>
                </a:solidFill>
                <a:latin typeface="黑体" pitchFamily="49" charset="-122"/>
                <a:ea typeface="黑体" pitchFamily="49" charset="-122"/>
              </a:rPr>
              <a:t>的</a:t>
            </a:r>
            <a:r>
              <a:rPr lang="zh-CN" altLang="en-US" sz="2400" dirty="0">
                <a:solidFill>
                  <a:srgbClr val="0000CC"/>
                </a:solidFill>
                <a:latin typeface="黑体" pitchFamily="49" charset="-122"/>
                <a:ea typeface="黑体" pitchFamily="49" charset="-122"/>
              </a:rPr>
              <a:t>转录组</a:t>
            </a:r>
            <a:r>
              <a:rPr lang="zh-CN" altLang="zh-CN" sz="2400" dirty="0">
                <a:solidFill>
                  <a:srgbClr val="0000CC"/>
                </a:solidFill>
                <a:latin typeface="黑体" pitchFamily="49" charset="-122"/>
                <a:ea typeface="黑体" pitchFamily="49" charset="-122"/>
              </a:rPr>
              <a:t>分析</a:t>
            </a:r>
            <a:endParaRPr lang="zh-CN" altLang="en-US" sz="2400" dirty="0">
              <a:solidFill>
                <a:srgbClr val="0000CC"/>
              </a:solidFill>
              <a:latin typeface="黑体" pitchFamily="49" charset="-122"/>
              <a:ea typeface="黑体" pitchFamily="49" charset="-122"/>
            </a:endParaRPr>
          </a:p>
        </p:txBody>
      </p:sp>
      <p:sp>
        <p:nvSpPr>
          <p:cNvPr id="11" name="圆角矩形 10"/>
          <p:cNvSpPr/>
          <p:nvPr/>
        </p:nvSpPr>
        <p:spPr bwMode="auto">
          <a:xfrm>
            <a:off x="539552" y="3645024"/>
            <a:ext cx="1800200" cy="504056"/>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a:ln>
                  <a:noFill/>
                </a:ln>
                <a:solidFill>
                  <a:srgbClr val="0000CC"/>
                </a:solidFill>
                <a:effectLst/>
                <a:latin typeface="Arial" charset="0"/>
                <a:ea typeface="宋体" pitchFamily="2" charset="-122"/>
              </a:rPr>
              <a:t>mRNA</a:t>
            </a:r>
            <a:r>
              <a:rPr kumimoji="0" lang="zh-CN" altLang="en-US" sz="1800" b="1" i="0" u="none" strike="noStrike" cap="none" normalizeH="0" baseline="0" dirty="0">
                <a:ln>
                  <a:noFill/>
                </a:ln>
                <a:solidFill>
                  <a:srgbClr val="0000CC"/>
                </a:solidFill>
                <a:effectLst/>
                <a:latin typeface="Arial" charset="0"/>
                <a:ea typeface="宋体" pitchFamily="2" charset="-122"/>
              </a:rPr>
              <a:t>转录组</a:t>
            </a:r>
          </a:p>
        </p:txBody>
      </p:sp>
      <p:sp>
        <p:nvSpPr>
          <p:cNvPr id="12" name="圆角矩形 11"/>
          <p:cNvSpPr/>
          <p:nvPr/>
        </p:nvSpPr>
        <p:spPr bwMode="auto">
          <a:xfrm>
            <a:off x="2515194" y="3656826"/>
            <a:ext cx="1800200" cy="504056"/>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a:ln>
                  <a:noFill/>
                </a:ln>
                <a:solidFill>
                  <a:srgbClr val="0000CC"/>
                </a:solidFill>
                <a:effectLst/>
                <a:latin typeface="Arial" charset="0"/>
                <a:ea typeface="宋体" pitchFamily="2" charset="-122"/>
              </a:rPr>
              <a:t>miRNA</a:t>
            </a:r>
            <a:endParaRPr kumimoji="0" lang="zh-CN" altLang="en-US" sz="1800" b="1" i="0" u="none" strike="noStrike" cap="none" normalizeH="0" baseline="0" dirty="0">
              <a:ln>
                <a:noFill/>
              </a:ln>
              <a:solidFill>
                <a:srgbClr val="0000CC"/>
              </a:solidFill>
              <a:effectLst/>
              <a:latin typeface="Arial" charset="0"/>
              <a:ea typeface="宋体" pitchFamily="2" charset="-122"/>
            </a:endParaRPr>
          </a:p>
        </p:txBody>
      </p:sp>
      <p:sp>
        <p:nvSpPr>
          <p:cNvPr id="13" name="圆角矩形 12"/>
          <p:cNvSpPr/>
          <p:nvPr/>
        </p:nvSpPr>
        <p:spPr bwMode="auto">
          <a:xfrm>
            <a:off x="4498026" y="3645024"/>
            <a:ext cx="1800200" cy="504056"/>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a:ln>
                  <a:noFill/>
                </a:ln>
                <a:solidFill>
                  <a:srgbClr val="0000CC"/>
                </a:solidFill>
                <a:effectLst/>
                <a:latin typeface="Arial" charset="0"/>
                <a:ea typeface="宋体" pitchFamily="2" charset="-122"/>
              </a:rPr>
              <a:t>小菜蛾</a:t>
            </a:r>
          </a:p>
        </p:txBody>
      </p:sp>
      <p:sp>
        <p:nvSpPr>
          <p:cNvPr id="14" name="圆角矩形 13"/>
          <p:cNvSpPr/>
          <p:nvPr/>
        </p:nvSpPr>
        <p:spPr bwMode="auto">
          <a:xfrm>
            <a:off x="6709281" y="3645024"/>
            <a:ext cx="1800200" cy="504056"/>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dirty="0" err="1">
                <a:solidFill>
                  <a:srgbClr val="0000CC"/>
                </a:solidFill>
                <a:latin typeface="Arial" charset="0"/>
              </a:rPr>
              <a:t>Bt</a:t>
            </a:r>
            <a:r>
              <a:rPr lang="zh-CN" altLang="en-US" dirty="0">
                <a:solidFill>
                  <a:srgbClr val="0000CC"/>
                </a:solidFill>
                <a:latin typeface="Arial" charset="0"/>
              </a:rPr>
              <a:t>抗性</a:t>
            </a:r>
            <a:endParaRPr kumimoji="0" lang="zh-CN" altLang="en-US" sz="1800" b="1" i="0" u="none" strike="noStrike" cap="none" normalizeH="0" baseline="0" dirty="0">
              <a:ln>
                <a:noFill/>
              </a:ln>
              <a:solidFill>
                <a:srgbClr val="0000CC"/>
              </a:solidFill>
              <a:effectLst/>
              <a:latin typeface="Arial" charset="0"/>
              <a:ea typeface="宋体" pitchFamily="2" charset="-122"/>
            </a:endParaRPr>
          </a:p>
        </p:txBody>
      </p:sp>
      <p:sp>
        <p:nvSpPr>
          <p:cNvPr id="15" name="下箭头 14"/>
          <p:cNvSpPr/>
          <p:nvPr/>
        </p:nvSpPr>
        <p:spPr bwMode="auto">
          <a:xfrm>
            <a:off x="2308605" y="4257217"/>
            <a:ext cx="321480" cy="461209"/>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a:ln>
                <a:noFill/>
              </a:ln>
              <a:solidFill>
                <a:schemeClr val="tx1"/>
              </a:solidFill>
              <a:effectLst/>
              <a:latin typeface="Arial" charset="0"/>
              <a:ea typeface="宋体" pitchFamily="2" charset="-122"/>
            </a:endParaRPr>
          </a:p>
        </p:txBody>
      </p:sp>
      <p:sp>
        <p:nvSpPr>
          <p:cNvPr id="16" name="下箭头 15"/>
          <p:cNvSpPr/>
          <p:nvPr/>
        </p:nvSpPr>
        <p:spPr bwMode="auto">
          <a:xfrm>
            <a:off x="6387801" y="4246760"/>
            <a:ext cx="321480" cy="461209"/>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a:ln>
                <a:noFill/>
              </a:ln>
              <a:solidFill>
                <a:schemeClr val="tx1"/>
              </a:solidFill>
              <a:effectLst/>
              <a:latin typeface="Arial" charset="0"/>
              <a:ea typeface="宋体" pitchFamily="2" charset="-122"/>
            </a:endParaRPr>
          </a:p>
        </p:txBody>
      </p:sp>
      <p:sp>
        <p:nvSpPr>
          <p:cNvPr id="19" name="圆角矩形 18"/>
          <p:cNvSpPr/>
          <p:nvPr/>
        </p:nvSpPr>
        <p:spPr bwMode="auto">
          <a:xfrm>
            <a:off x="1569245" y="4812769"/>
            <a:ext cx="1800200" cy="504056"/>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a:ln>
                  <a:noFill/>
                </a:ln>
                <a:solidFill>
                  <a:srgbClr val="0000CC"/>
                </a:solidFill>
                <a:effectLst/>
                <a:latin typeface="Arial" charset="0"/>
                <a:ea typeface="宋体" pitchFamily="2" charset="-122"/>
              </a:rPr>
              <a:t>联合分析</a:t>
            </a:r>
          </a:p>
        </p:txBody>
      </p:sp>
      <p:sp>
        <p:nvSpPr>
          <p:cNvPr id="20" name="圆角矩形 19"/>
          <p:cNvSpPr/>
          <p:nvPr/>
        </p:nvSpPr>
        <p:spPr bwMode="auto">
          <a:xfrm>
            <a:off x="5648441" y="4794604"/>
            <a:ext cx="1800200" cy="504056"/>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CN" altLang="en-US" dirty="0">
                <a:solidFill>
                  <a:srgbClr val="0000CC"/>
                </a:solidFill>
                <a:latin typeface="Arial" charset="0"/>
              </a:rPr>
              <a:t>抗性</a:t>
            </a:r>
            <a:r>
              <a:rPr lang="zh-CN" altLang="en-US" dirty="0">
                <a:solidFill>
                  <a:srgbClr val="FF0000"/>
                </a:solidFill>
                <a:latin typeface="Arial" charset="0"/>
              </a:rPr>
              <a:t>调控</a:t>
            </a:r>
            <a:r>
              <a:rPr lang="zh-CN" altLang="en-US" dirty="0">
                <a:solidFill>
                  <a:srgbClr val="0000CC"/>
                </a:solidFill>
                <a:latin typeface="Arial" charset="0"/>
              </a:rPr>
              <a:t>机制</a:t>
            </a:r>
            <a:endParaRPr kumimoji="0" lang="zh-CN" altLang="en-US" sz="1800" b="1" i="0" u="none" strike="noStrike" cap="none" normalizeH="0" baseline="0" dirty="0">
              <a:ln>
                <a:noFill/>
              </a:ln>
              <a:solidFill>
                <a:srgbClr val="0000CC"/>
              </a:solidFill>
              <a:effectLst/>
              <a:latin typeface="Arial" charset="0"/>
              <a:ea typeface="宋体" pitchFamily="2" charset="-122"/>
            </a:endParaRPr>
          </a:p>
        </p:txBody>
      </p:sp>
      <p:sp>
        <p:nvSpPr>
          <p:cNvPr id="21" name="Text Box 145"/>
          <p:cNvSpPr txBox="1">
            <a:spLocks noChangeArrowheads="1"/>
          </p:cNvSpPr>
          <p:nvPr/>
        </p:nvSpPr>
        <p:spPr bwMode="auto">
          <a:xfrm>
            <a:off x="514701" y="5298660"/>
            <a:ext cx="8629299" cy="1113766"/>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algn="l">
              <a:lnSpc>
                <a:spcPct val="150000"/>
              </a:lnSpc>
              <a:defRPr/>
            </a:pPr>
            <a:r>
              <a:rPr lang="zh-CN" altLang="en-US" sz="2400" dirty="0">
                <a:solidFill>
                  <a:srgbClr val="0000CC"/>
                </a:solidFill>
                <a:latin typeface="黑体" pitchFamily="49" charset="-122"/>
                <a:ea typeface="黑体" pitchFamily="49" charset="-122"/>
              </a:rPr>
              <a:t>特别资助：</a:t>
            </a:r>
            <a:endParaRPr lang="en-US" altLang="zh-CN" sz="2400" dirty="0">
              <a:solidFill>
                <a:srgbClr val="0000CC"/>
              </a:solidFill>
              <a:latin typeface="黑体" pitchFamily="49" charset="-122"/>
              <a:ea typeface="黑体" pitchFamily="49" charset="-122"/>
            </a:endParaRPr>
          </a:p>
          <a:p>
            <a:pPr algn="l">
              <a:lnSpc>
                <a:spcPct val="150000"/>
              </a:lnSpc>
              <a:defRPr/>
            </a:pPr>
            <a:r>
              <a:rPr lang="en-US" altLang="zh-CN" sz="2400" dirty="0">
                <a:solidFill>
                  <a:srgbClr val="0000CC"/>
                </a:solidFill>
                <a:latin typeface="黑体" pitchFamily="49" charset="-122"/>
                <a:ea typeface="黑体" pitchFamily="49" charset="-122"/>
              </a:rPr>
              <a:t>   </a:t>
            </a:r>
            <a:r>
              <a:rPr lang="en-US" altLang="zh-CN" sz="2400" dirty="0">
                <a:solidFill>
                  <a:srgbClr val="FF0000"/>
                </a:solidFill>
                <a:latin typeface="黑体" pitchFamily="49" charset="-122"/>
                <a:ea typeface="黑体" pitchFamily="49" charset="-122"/>
              </a:rPr>
              <a:t>miRNA</a:t>
            </a:r>
            <a:r>
              <a:rPr lang="zh-CN" altLang="en-US" sz="2400" dirty="0">
                <a:solidFill>
                  <a:srgbClr val="FF0000"/>
                </a:solidFill>
                <a:latin typeface="黑体" pitchFamily="49" charset="-122"/>
                <a:ea typeface="黑体" pitchFamily="49" charset="-122"/>
              </a:rPr>
              <a:t>和</a:t>
            </a:r>
            <a:r>
              <a:rPr lang="en-US" altLang="zh-CN" sz="2400" dirty="0">
                <a:solidFill>
                  <a:srgbClr val="FF0000"/>
                </a:solidFill>
                <a:latin typeface="黑体" pitchFamily="49" charset="-122"/>
                <a:ea typeface="黑体" pitchFamily="49" charset="-122"/>
              </a:rPr>
              <a:t>mRNA</a:t>
            </a:r>
            <a:r>
              <a:rPr lang="zh-CN" altLang="en-US" sz="2400" dirty="0">
                <a:solidFill>
                  <a:srgbClr val="FF0000"/>
                </a:solidFill>
                <a:latin typeface="黑体" pitchFamily="49" charset="-122"/>
                <a:ea typeface="黑体" pitchFamily="49" charset="-122"/>
              </a:rPr>
              <a:t>转录组联合分析探索小菜蛾抗</a:t>
            </a:r>
            <a:r>
              <a:rPr lang="en-US" altLang="zh-CN" sz="2400" dirty="0" err="1">
                <a:solidFill>
                  <a:srgbClr val="FF0000"/>
                </a:solidFill>
                <a:latin typeface="黑体" pitchFamily="49" charset="-122"/>
                <a:ea typeface="黑体" pitchFamily="49" charset="-122"/>
              </a:rPr>
              <a:t>Bt</a:t>
            </a:r>
            <a:r>
              <a:rPr lang="zh-CN" altLang="en-US" sz="2400" dirty="0">
                <a:solidFill>
                  <a:srgbClr val="FF0000"/>
                </a:solidFill>
                <a:latin typeface="黑体" pitchFamily="49" charset="-122"/>
                <a:ea typeface="黑体" pitchFamily="49" charset="-122"/>
              </a:rPr>
              <a:t>的调控机理</a:t>
            </a:r>
          </a:p>
        </p:txBody>
      </p:sp>
      <p:sp>
        <p:nvSpPr>
          <p:cNvPr id="22" name="下箭头 21"/>
          <p:cNvSpPr/>
          <p:nvPr/>
        </p:nvSpPr>
        <p:spPr bwMode="auto">
          <a:xfrm>
            <a:off x="3979097" y="2757691"/>
            <a:ext cx="459838" cy="691479"/>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a:ln>
                <a:noFill/>
              </a:ln>
              <a:solidFill>
                <a:schemeClr val="tx1"/>
              </a:solidFill>
              <a:effectLst/>
              <a:latin typeface="Arial" charset="0"/>
              <a:ea typeface="宋体" pitchFamily="2" charset="-122"/>
            </a:endParaRPr>
          </a:p>
        </p:txBody>
      </p:sp>
    </p:spTree>
    <p:extLst>
      <p:ext uri="{BB962C8B-B14F-4D97-AF65-F5344CB8AC3E}">
        <p14:creationId xmlns:p14="http://schemas.microsoft.com/office/powerpoint/2010/main" val="2115064321"/>
      </p:ext>
    </p:extLst>
  </p:cSld>
  <p:clrMapOvr>
    <a:masterClrMapping/>
  </p:clrMapOvr>
  <p:transition advTm="14098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1+#ppt_w/2"/>
                                          </p:val>
                                        </p:tav>
                                        <p:tav tm="100000">
                                          <p:val>
                                            <p:strVal val="#ppt_x"/>
                                          </p:val>
                                        </p:tav>
                                      </p:tavLst>
                                    </p:anim>
                                    <p:anim calcmode="lin" valueType="num">
                                      <p:cBhvr additive="base">
                                        <p:cTn id="8" dur="25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250" fill="hold"/>
                                        <p:tgtEl>
                                          <p:spTgt spid="3"/>
                                        </p:tgtEl>
                                        <p:attrNameLst>
                                          <p:attrName>ppt_x</p:attrName>
                                        </p:attrNameLst>
                                      </p:cBhvr>
                                      <p:tavLst>
                                        <p:tav tm="0">
                                          <p:val>
                                            <p:strVal val="1+#ppt_w/2"/>
                                          </p:val>
                                        </p:tav>
                                        <p:tav tm="100000">
                                          <p:val>
                                            <p:strVal val="#ppt_x"/>
                                          </p:val>
                                        </p:tav>
                                      </p:tavLst>
                                    </p:anim>
                                    <p:anim calcmode="lin" valueType="num">
                                      <p:cBhvr additive="base">
                                        <p:cTn id="12" dur="25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250" fill="hold"/>
                                        <p:tgtEl>
                                          <p:spTgt spid="9"/>
                                        </p:tgtEl>
                                        <p:attrNameLst>
                                          <p:attrName>ppt_x</p:attrName>
                                        </p:attrNameLst>
                                      </p:cBhvr>
                                      <p:tavLst>
                                        <p:tav tm="0">
                                          <p:val>
                                            <p:strVal val="1+#ppt_w/2"/>
                                          </p:val>
                                        </p:tav>
                                        <p:tav tm="100000">
                                          <p:val>
                                            <p:strVal val="#ppt_x"/>
                                          </p:val>
                                        </p:tav>
                                      </p:tavLst>
                                    </p:anim>
                                    <p:anim calcmode="lin" valueType="num">
                                      <p:cBhvr additive="base">
                                        <p:cTn id="18" dur="25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additive="base">
                                        <p:cTn id="23" dur="250" fill="hold"/>
                                        <p:tgtEl>
                                          <p:spTgt spid="22"/>
                                        </p:tgtEl>
                                        <p:attrNameLst>
                                          <p:attrName>ppt_x</p:attrName>
                                        </p:attrNameLst>
                                      </p:cBhvr>
                                      <p:tavLst>
                                        <p:tav tm="0">
                                          <p:val>
                                            <p:strVal val="#ppt_x"/>
                                          </p:val>
                                        </p:tav>
                                        <p:tav tm="100000">
                                          <p:val>
                                            <p:strVal val="#ppt_x"/>
                                          </p:val>
                                        </p:tav>
                                      </p:tavLst>
                                    </p:anim>
                                    <p:anim calcmode="lin" valueType="num">
                                      <p:cBhvr additive="base">
                                        <p:cTn id="24" dur="25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arn(inVertical)">
                                      <p:cBhvr>
                                        <p:cTn id="29" dur="250"/>
                                        <p:tgtEl>
                                          <p:spTgt spid="11"/>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arn(inVertical)">
                                      <p:cBhvr>
                                        <p:cTn id="32" dur="250"/>
                                        <p:tgtEl>
                                          <p:spTgt spid="12"/>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barn(inVertical)">
                                      <p:cBhvr>
                                        <p:cTn id="35" dur="250"/>
                                        <p:tgtEl>
                                          <p:spTgt spid="13"/>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barn(inVertical)">
                                      <p:cBhvr>
                                        <p:cTn id="38" dur="25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down)">
                                      <p:cBhvr>
                                        <p:cTn id="43" dur="25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heel(1)">
                                      <p:cBhvr>
                                        <p:cTn id="48" dur="1750"/>
                                        <p:tgtEl>
                                          <p:spTgt spid="19"/>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circle(in)">
                                      <p:cBhvr>
                                        <p:cTn id="53" dur="250"/>
                                        <p:tgtEl>
                                          <p:spTgt spid="16"/>
                                        </p:tgtEl>
                                      </p:cBhvr>
                                    </p:animEffect>
                                  </p:childTnLst>
                                </p:cTn>
                              </p:par>
                            </p:childTnLst>
                          </p:cTn>
                        </p:par>
                      </p:childTnLst>
                    </p:cTn>
                  </p:par>
                  <p:par>
                    <p:cTn id="54" fill="hold">
                      <p:stCondLst>
                        <p:cond delay="indefinite"/>
                      </p:stCondLst>
                      <p:childTnLst>
                        <p:par>
                          <p:cTn id="55" fill="hold">
                            <p:stCondLst>
                              <p:cond delay="0"/>
                            </p:stCondLst>
                            <p:childTnLst>
                              <p:par>
                                <p:cTn id="56" presetID="21" presetClass="entr" presetSubtype="1" fill="hold" grpId="0" nodeType="click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wheel(1)">
                                      <p:cBhvr>
                                        <p:cTn id="58" dur="500"/>
                                        <p:tgtEl>
                                          <p:spTgt spid="20"/>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barn(inVertical)">
                                      <p:cBhvr>
                                        <p:cTn id="63" dur="2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9" grpId="0"/>
      <p:bldP spid="11" grpId="0" animBg="1"/>
      <p:bldP spid="12" grpId="0" animBg="1"/>
      <p:bldP spid="13" grpId="0" animBg="1"/>
      <p:bldP spid="14" grpId="0" animBg="1"/>
      <p:bldP spid="15" grpId="0" animBg="1"/>
      <p:bldP spid="16" grpId="0" animBg="1"/>
      <p:bldP spid="19" grpId="0" animBg="1"/>
      <p:bldP spid="20" grpId="0" animBg="1"/>
      <p:bldP spid="21" grpId="0"/>
      <p:bldP spid="2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17723" y="111006"/>
            <a:ext cx="7777163" cy="535531"/>
          </a:xfrm>
          <a:prstGeom prst="rect">
            <a:avLst/>
          </a:prstGeom>
          <a:noFill/>
          <a:ln>
            <a:noFill/>
          </a:ln>
          <a:effectLst/>
          <a:extLst>
            <a:ext uri="{909E8E84-426E-40DD-AFC4-6F175D3DCCD1}">
              <a14:hiddenFill xmlns:a14="http://schemas.microsoft.com/office/drawing/2010/main">
                <a:solidFill>
                  <a:srgbClr val="0000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nSpc>
                <a:spcPct val="120000"/>
              </a:lnSpc>
              <a:spcBef>
                <a:spcPct val="25000"/>
              </a:spcBef>
              <a:buClr>
                <a:srgbClr val="FF0000"/>
              </a:buClr>
            </a:pPr>
            <a:r>
              <a:rPr lang="en-US" altLang="zh-CN" sz="2400" dirty="0">
                <a:solidFill>
                  <a:srgbClr val="FF0000"/>
                </a:solidFill>
                <a:latin typeface="黑体" panose="02010609060101010101" pitchFamily="49" charset="-122"/>
                <a:ea typeface="黑体" panose="02010609060101010101" pitchFamily="49" charset="-122"/>
              </a:rPr>
              <a:t>2. </a:t>
            </a:r>
            <a:r>
              <a:rPr lang="zh-CN" altLang="en-US" sz="2400" dirty="0">
                <a:solidFill>
                  <a:srgbClr val="FF0000"/>
                </a:solidFill>
                <a:latin typeface="黑体" panose="02010609060101010101" pitchFamily="49" charset="-122"/>
                <a:ea typeface="黑体" panose="02010609060101010101" pitchFamily="49" charset="-122"/>
              </a:rPr>
              <a:t>科学价值（研究价值）</a:t>
            </a:r>
          </a:p>
        </p:txBody>
      </p:sp>
      <p:sp>
        <p:nvSpPr>
          <p:cNvPr id="8" name="Line 5"/>
          <p:cNvSpPr>
            <a:spLocks noChangeShapeType="1"/>
          </p:cNvSpPr>
          <p:nvPr/>
        </p:nvSpPr>
        <p:spPr bwMode="auto">
          <a:xfrm>
            <a:off x="66898" y="714256"/>
            <a:ext cx="9144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 name="Text Box 145"/>
          <p:cNvSpPr txBox="1">
            <a:spLocks noChangeArrowheads="1"/>
          </p:cNvSpPr>
          <p:nvPr/>
        </p:nvSpPr>
        <p:spPr bwMode="auto">
          <a:xfrm>
            <a:off x="440538" y="1297827"/>
            <a:ext cx="8629299" cy="4678204"/>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     科学意义        </a:t>
            </a:r>
            <a:r>
              <a:rPr lang="zh-CN" altLang="en-US" sz="2500" dirty="0">
                <a:solidFill>
                  <a:srgbClr val="FF0000"/>
                </a:solidFill>
                <a:latin typeface="黑体" pitchFamily="49" charset="-122"/>
                <a:ea typeface="黑体" pitchFamily="49" charset="-122"/>
              </a:rPr>
              <a:t>为什么做？</a:t>
            </a:r>
            <a:endParaRPr lang="en-US" altLang="zh-CN" sz="2500" dirty="0">
              <a:solidFill>
                <a:srgbClr val="FF0000"/>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en-US" altLang="zh-CN" sz="2500" dirty="0">
                <a:solidFill>
                  <a:srgbClr val="0000CC"/>
                </a:solidFill>
                <a:latin typeface="黑体" pitchFamily="49" charset="-122"/>
                <a:ea typeface="黑体" pitchFamily="49" charset="-122"/>
              </a:rPr>
              <a:t>     </a:t>
            </a:r>
            <a:r>
              <a:rPr lang="zh-CN" altLang="en-US" sz="2500" dirty="0">
                <a:solidFill>
                  <a:srgbClr val="0000CC"/>
                </a:solidFill>
                <a:latin typeface="黑体" pitchFamily="49" charset="-122"/>
                <a:ea typeface="黑体" pitchFamily="49" charset="-122"/>
              </a:rPr>
              <a:t>是否含有经济性状</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en-US" altLang="zh-CN" sz="2500" dirty="0">
                <a:solidFill>
                  <a:srgbClr val="0000CC"/>
                </a:solidFill>
                <a:latin typeface="黑体" pitchFamily="49" charset="-122"/>
                <a:ea typeface="黑体" pitchFamily="49" charset="-122"/>
              </a:rPr>
              <a:t>    </a:t>
            </a:r>
            <a:r>
              <a:rPr lang="zh-CN" altLang="en-US" sz="2500" dirty="0">
                <a:solidFill>
                  <a:srgbClr val="0000CC"/>
                </a:solidFill>
                <a:latin typeface="黑体" pitchFamily="49" charset="-122"/>
                <a:ea typeface="黑体" pitchFamily="49" charset="-122"/>
              </a:rPr>
              <a:t> 是否为“科学而科学”</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en-US" altLang="zh-CN" sz="2500" dirty="0">
                <a:solidFill>
                  <a:srgbClr val="0000CC"/>
                </a:solidFill>
                <a:latin typeface="黑体" pitchFamily="49" charset="-122"/>
                <a:ea typeface="黑体" pitchFamily="49" charset="-122"/>
              </a:rPr>
              <a:t>     </a:t>
            </a:r>
            <a:r>
              <a:rPr lang="zh-CN" altLang="en-US" sz="2500" dirty="0">
                <a:solidFill>
                  <a:srgbClr val="0000CC"/>
                </a:solidFill>
                <a:latin typeface="黑体" pitchFamily="49" charset="-122"/>
                <a:ea typeface="黑体" pitchFamily="49" charset="-122"/>
              </a:rPr>
              <a:t>小材料与大材料  </a:t>
            </a:r>
            <a:endParaRPr lang="en-US" altLang="zh-CN" sz="2500" dirty="0">
              <a:solidFill>
                <a:srgbClr val="0000CC"/>
              </a:solidFill>
              <a:latin typeface="黑体" pitchFamily="49" charset="-122"/>
              <a:ea typeface="黑体" pitchFamily="49" charset="-122"/>
            </a:endParaRPr>
          </a:p>
          <a:p>
            <a:pPr algn="l">
              <a:lnSpc>
                <a:spcPct val="200000"/>
              </a:lnSpc>
              <a:defRPr/>
            </a:pPr>
            <a:r>
              <a:rPr lang="en-US" altLang="zh-CN" sz="2500" dirty="0">
                <a:solidFill>
                  <a:srgbClr val="0000CC"/>
                </a:solidFill>
                <a:latin typeface="黑体" pitchFamily="49" charset="-122"/>
                <a:ea typeface="黑体" pitchFamily="49" charset="-122"/>
              </a:rPr>
              <a:t>             </a:t>
            </a:r>
            <a:r>
              <a:rPr lang="zh-CN" altLang="en-US" sz="2500" dirty="0">
                <a:solidFill>
                  <a:srgbClr val="FF0000"/>
                </a:solidFill>
                <a:latin typeface="黑体" pitchFamily="49" charset="-122"/>
                <a:ea typeface="黑体" pitchFamily="49" charset="-122"/>
              </a:rPr>
              <a:t>特有性状     经济性状优先</a:t>
            </a:r>
            <a:endParaRPr lang="en-US" altLang="zh-CN" sz="2500" dirty="0">
              <a:solidFill>
                <a:srgbClr val="FF0000"/>
              </a:solidFill>
              <a:latin typeface="黑体" pitchFamily="49" charset="-122"/>
              <a:ea typeface="黑体" pitchFamily="49" charset="-122"/>
            </a:endParaRPr>
          </a:p>
          <a:p>
            <a:pPr algn="l">
              <a:lnSpc>
                <a:spcPct val="200000"/>
              </a:lnSpc>
              <a:defRPr/>
            </a:pPr>
            <a:endParaRPr lang="zh-CN" altLang="en-US" sz="2400" dirty="0">
              <a:solidFill>
                <a:srgbClr val="0000CC"/>
              </a:solidFill>
              <a:latin typeface="黑体" pitchFamily="49" charset="-122"/>
              <a:ea typeface="黑体" pitchFamily="49" charset="-122"/>
            </a:endParaRPr>
          </a:p>
        </p:txBody>
      </p:sp>
    </p:spTree>
    <p:extLst>
      <p:ext uri="{BB962C8B-B14F-4D97-AF65-F5344CB8AC3E}">
        <p14:creationId xmlns:p14="http://schemas.microsoft.com/office/powerpoint/2010/main" val="295132347"/>
      </p:ext>
    </p:extLst>
  </p:cSld>
  <p:clrMapOvr>
    <a:masterClrMapping/>
  </p:clrMapOvr>
  <p:transition advTm="140985"/>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ChangeArrowheads="1"/>
          </p:cNvSpPr>
          <p:nvPr/>
        </p:nvSpPr>
        <p:spPr bwMode="auto">
          <a:xfrm>
            <a:off x="0" y="0"/>
            <a:ext cx="9144000" cy="646331"/>
          </a:xfrm>
          <a:prstGeom prst="rect">
            <a:avLst/>
          </a:prstGeom>
          <a:solidFill>
            <a:srgbClr val="0000CC"/>
          </a:solidFill>
          <a:ln>
            <a:noFill/>
          </a:ln>
          <a:effectLst>
            <a:outerShdw dist="35921" dir="2700000" algn="ctr" rotWithShape="0">
              <a:srgbClr val="808080">
                <a:alpha val="50000"/>
              </a:srgbClr>
            </a:outerShdw>
          </a:effectLs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spcBef>
                <a:spcPct val="0"/>
              </a:spcBef>
              <a:buNone/>
            </a:pPr>
            <a:r>
              <a:rPr kumimoji="1" lang="zh-CN" altLang="en-US" sz="3600" dirty="0">
                <a:solidFill>
                  <a:schemeClr val="bg1"/>
                </a:solidFill>
                <a:latin typeface="黑体" panose="02010609060101010101" pitchFamily="49" charset="-122"/>
                <a:ea typeface="黑体" panose="02010609060101010101" pitchFamily="49" charset="-122"/>
              </a:rPr>
              <a:t>自  身  准   备</a:t>
            </a:r>
          </a:p>
        </p:txBody>
      </p:sp>
      <p:sp>
        <p:nvSpPr>
          <p:cNvPr id="5" name="Text Box 145"/>
          <p:cNvSpPr txBox="1">
            <a:spLocks noChangeArrowheads="1"/>
          </p:cNvSpPr>
          <p:nvPr/>
        </p:nvSpPr>
        <p:spPr bwMode="auto">
          <a:xfrm>
            <a:off x="440538" y="1297827"/>
            <a:ext cx="8629299" cy="5509200"/>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marL="342900" indent="-342900" algn="l">
              <a:lnSpc>
                <a:spcPct val="200000"/>
              </a:lnSpc>
              <a:buFont typeface="Wingdings" panose="05000000000000000000" pitchFamily="2" charset="2"/>
              <a:buChar char="Ø"/>
              <a:defRPr/>
            </a:pPr>
            <a:r>
              <a:rPr lang="zh-CN" altLang="en-US" sz="3200" dirty="0">
                <a:solidFill>
                  <a:srgbClr val="0000CC"/>
                </a:solidFill>
                <a:latin typeface="黑体" pitchFamily="49" charset="-122"/>
                <a:ea typeface="黑体" pitchFamily="49" charset="-122"/>
              </a:rPr>
              <a:t>    前期研究基础   文章  专利等</a:t>
            </a:r>
            <a:endParaRPr lang="en-US" altLang="zh-CN" sz="3200" dirty="0">
              <a:solidFill>
                <a:srgbClr val="0000CC"/>
              </a:solidFill>
              <a:latin typeface="黑体" pitchFamily="49" charset="-122"/>
              <a:ea typeface="黑体" pitchFamily="49" charset="-122"/>
            </a:endParaRPr>
          </a:p>
          <a:p>
            <a:pPr algn="l">
              <a:defRPr/>
            </a:pPr>
            <a:r>
              <a:rPr lang="en-US" altLang="zh-CN" sz="3200" dirty="0">
                <a:solidFill>
                  <a:srgbClr val="0000CC"/>
                </a:solidFill>
                <a:latin typeface="黑体" pitchFamily="49" charset="-122"/>
                <a:ea typeface="黑体" pitchFamily="49" charset="-122"/>
              </a:rPr>
              <a:t>                      &lt;</a:t>
            </a:r>
            <a:r>
              <a:rPr lang="zh-CN" altLang="en-US" sz="2800" dirty="0">
                <a:solidFill>
                  <a:srgbClr val="FF0000"/>
                </a:solidFill>
                <a:latin typeface="黑体" pitchFamily="49" charset="-122"/>
                <a:ea typeface="黑体" pitchFamily="49" charset="-122"/>
              </a:rPr>
              <a:t>审稿人意见</a:t>
            </a:r>
            <a:r>
              <a:rPr lang="en-US" altLang="zh-CN" sz="2800" dirty="0">
                <a:solidFill>
                  <a:srgbClr val="0000CC"/>
                </a:solidFill>
                <a:latin typeface="黑体" pitchFamily="49" charset="-122"/>
                <a:ea typeface="黑体" pitchFamily="49" charset="-122"/>
              </a:rPr>
              <a:t>&gt;</a:t>
            </a:r>
            <a:endParaRPr lang="en-US" altLang="zh-CN" sz="32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zh-CN" altLang="en-US" sz="3200" dirty="0">
                <a:solidFill>
                  <a:srgbClr val="0000CC"/>
                </a:solidFill>
                <a:latin typeface="黑体" pitchFamily="49" charset="-122"/>
                <a:ea typeface="黑体" pitchFamily="49" charset="-122"/>
              </a:rPr>
              <a:t>    阅读资料文献  </a:t>
            </a:r>
            <a:r>
              <a:rPr lang="en-US" altLang="zh-CN" sz="3200" dirty="0">
                <a:solidFill>
                  <a:srgbClr val="0000CC"/>
                </a:solidFill>
                <a:latin typeface="黑体" pitchFamily="49" charset="-122"/>
                <a:ea typeface="黑体" pitchFamily="49" charset="-122"/>
              </a:rPr>
              <a:t>&lt;</a:t>
            </a:r>
            <a:r>
              <a:rPr lang="zh-CN" altLang="en-US" sz="3200" dirty="0">
                <a:solidFill>
                  <a:srgbClr val="0000CC"/>
                </a:solidFill>
                <a:latin typeface="黑体" pitchFamily="49" charset="-122"/>
                <a:ea typeface="黑体" pitchFamily="49" charset="-122"/>
              </a:rPr>
              <a:t>多</a:t>
            </a:r>
            <a:r>
              <a:rPr lang="zh-CN" altLang="en-US" sz="3200" dirty="0">
                <a:solidFill>
                  <a:srgbClr val="FF0000"/>
                </a:solidFill>
                <a:latin typeface="黑体" pitchFamily="49" charset="-122"/>
                <a:ea typeface="黑体" pitchFamily="49" charset="-122"/>
              </a:rPr>
              <a:t>琢磨</a:t>
            </a:r>
            <a:r>
              <a:rPr lang="en-US" altLang="zh-CN" sz="3200" dirty="0">
                <a:solidFill>
                  <a:srgbClr val="0000CC"/>
                </a:solidFill>
                <a:latin typeface="黑体" pitchFamily="49" charset="-122"/>
                <a:ea typeface="黑体" pitchFamily="49" charset="-122"/>
              </a:rPr>
              <a:t>&gt;</a:t>
            </a:r>
          </a:p>
          <a:p>
            <a:pPr marL="342900" indent="-342900" algn="l">
              <a:lnSpc>
                <a:spcPct val="200000"/>
              </a:lnSpc>
              <a:buFont typeface="Wingdings" panose="05000000000000000000" pitchFamily="2" charset="2"/>
              <a:buChar char="Ø"/>
              <a:defRPr/>
            </a:pPr>
            <a:r>
              <a:rPr lang="zh-CN" altLang="en-US" sz="3200" dirty="0">
                <a:solidFill>
                  <a:srgbClr val="0000CC"/>
                </a:solidFill>
                <a:latin typeface="黑体" pitchFamily="49" charset="-122"/>
                <a:ea typeface="黑体" pitchFamily="49" charset="-122"/>
              </a:rPr>
              <a:t>    预实验</a:t>
            </a:r>
            <a:endParaRPr lang="en-US" altLang="zh-CN" sz="32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en-US" altLang="zh-CN" sz="3200" dirty="0">
                <a:solidFill>
                  <a:srgbClr val="0000CC"/>
                </a:solidFill>
                <a:latin typeface="黑体" pitchFamily="49" charset="-122"/>
                <a:ea typeface="黑体" pitchFamily="49" charset="-122"/>
              </a:rPr>
              <a:t>    </a:t>
            </a:r>
            <a:r>
              <a:rPr lang="zh-CN" altLang="en-US" sz="3200" dirty="0">
                <a:solidFill>
                  <a:srgbClr val="0000CC"/>
                </a:solidFill>
                <a:latin typeface="黑体" pitchFamily="49" charset="-122"/>
                <a:ea typeface="黑体" pitchFamily="49" charset="-122"/>
              </a:rPr>
              <a:t>咨询沟通</a:t>
            </a:r>
            <a:endParaRPr lang="en-US" altLang="zh-CN" sz="32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en-US" altLang="zh-CN" sz="3200" dirty="0">
                <a:solidFill>
                  <a:srgbClr val="0000CC"/>
                </a:solidFill>
                <a:latin typeface="黑体" pitchFamily="49" charset="-122"/>
                <a:ea typeface="黑体" pitchFamily="49" charset="-122"/>
              </a:rPr>
              <a:t>    </a:t>
            </a:r>
            <a:r>
              <a:rPr lang="zh-CN" altLang="en-US" sz="3200" dirty="0">
                <a:solidFill>
                  <a:srgbClr val="FF0000"/>
                </a:solidFill>
                <a:latin typeface="黑体" pitchFamily="49" charset="-122"/>
                <a:ea typeface="黑体" pitchFamily="49" charset="-122"/>
              </a:rPr>
              <a:t>意志</a:t>
            </a:r>
            <a:r>
              <a:rPr lang="zh-CN" altLang="en-US" sz="3200" dirty="0">
                <a:solidFill>
                  <a:srgbClr val="0000CC"/>
                </a:solidFill>
                <a:latin typeface="黑体" pitchFamily="49" charset="-122"/>
                <a:ea typeface="黑体" pitchFamily="49" charset="-122"/>
              </a:rPr>
              <a:t> </a:t>
            </a:r>
            <a:r>
              <a:rPr lang="en-US" altLang="zh-CN" sz="3200" dirty="0" err="1">
                <a:solidFill>
                  <a:srgbClr val="0000CC"/>
                </a:solidFill>
                <a:latin typeface="黑体" pitchFamily="49" charset="-122"/>
                <a:ea typeface="黑体" pitchFamily="49" charset="-122"/>
              </a:rPr>
              <a:t>pk</a:t>
            </a:r>
            <a:r>
              <a:rPr lang="en-US" altLang="zh-CN" sz="3200" dirty="0">
                <a:solidFill>
                  <a:srgbClr val="0000CC"/>
                </a:solidFill>
                <a:latin typeface="黑体" pitchFamily="49" charset="-122"/>
                <a:ea typeface="黑体" pitchFamily="49" charset="-122"/>
              </a:rPr>
              <a:t> </a:t>
            </a:r>
            <a:r>
              <a:rPr lang="zh-CN" altLang="en-US" sz="3200" dirty="0">
                <a:solidFill>
                  <a:srgbClr val="FF0000"/>
                </a:solidFill>
                <a:latin typeface="黑体" pitchFamily="49" charset="-122"/>
                <a:ea typeface="黑体" pitchFamily="49" charset="-122"/>
              </a:rPr>
              <a:t>方法</a:t>
            </a:r>
            <a:r>
              <a:rPr lang="en-US" altLang="zh-CN" sz="3200" dirty="0">
                <a:solidFill>
                  <a:srgbClr val="0000CC"/>
                </a:solidFill>
                <a:latin typeface="黑体" pitchFamily="49" charset="-122"/>
                <a:ea typeface="黑体" pitchFamily="49" charset="-122"/>
              </a:rPr>
              <a:t>       &lt;</a:t>
            </a:r>
            <a:r>
              <a:rPr lang="zh-CN" altLang="en-US" sz="3200" dirty="0">
                <a:solidFill>
                  <a:srgbClr val="FF0000"/>
                </a:solidFill>
                <a:latin typeface="黑体" pitchFamily="49" charset="-122"/>
                <a:ea typeface="黑体" pitchFamily="49" charset="-122"/>
              </a:rPr>
              <a:t>别抱怨</a:t>
            </a:r>
            <a:r>
              <a:rPr lang="en-US" altLang="zh-CN" sz="3200" dirty="0">
                <a:solidFill>
                  <a:srgbClr val="0000CC"/>
                </a:solidFill>
                <a:latin typeface="黑体" pitchFamily="49" charset="-122"/>
                <a:ea typeface="黑体" pitchFamily="49" charset="-122"/>
              </a:rPr>
              <a:t>&gt;</a:t>
            </a:r>
            <a:endParaRPr lang="zh-CN" altLang="en-US" sz="3600" dirty="0">
              <a:solidFill>
                <a:srgbClr val="0000CC"/>
              </a:solidFill>
              <a:latin typeface="黑体" pitchFamily="49" charset="-122"/>
              <a:ea typeface="黑体" pitchFamily="49" charset="-122"/>
            </a:endParaRPr>
          </a:p>
        </p:txBody>
      </p:sp>
      <p:sp>
        <p:nvSpPr>
          <p:cNvPr id="10" name="Rectangle 4"/>
          <p:cNvSpPr>
            <a:spLocks noChangeArrowheads="1"/>
          </p:cNvSpPr>
          <p:nvPr/>
        </p:nvSpPr>
        <p:spPr bwMode="auto">
          <a:xfrm>
            <a:off x="317723" y="593502"/>
            <a:ext cx="7777163" cy="476669"/>
          </a:xfrm>
          <a:prstGeom prst="rect">
            <a:avLst/>
          </a:prstGeom>
          <a:noFill/>
          <a:ln>
            <a:noFill/>
          </a:ln>
          <a:effectLst/>
          <a:extLst>
            <a:ext uri="{909E8E84-426E-40DD-AFC4-6F175D3DCCD1}">
              <a14:hiddenFill xmlns:a14="http://schemas.microsoft.com/office/drawing/2010/main">
                <a:solidFill>
                  <a:srgbClr val="0000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nSpc>
                <a:spcPct val="120000"/>
              </a:lnSpc>
              <a:spcBef>
                <a:spcPct val="25000"/>
              </a:spcBef>
              <a:buClr>
                <a:srgbClr val="FF0000"/>
              </a:buClr>
            </a:pPr>
            <a:r>
              <a:rPr lang="zh-CN" altLang="en-US" sz="2400" dirty="0">
                <a:solidFill>
                  <a:srgbClr val="FF0000"/>
                </a:solidFill>
                <a:latin typeface="黑体" panose="02010609060101010101" pitchFamily="49" charset="-122"/>
                <a:ea typeface="黑体" panose="02010609060101010101" pitchFamily="49" charset="-122"/>
              </a:rPr>
              <a:t>内功心法</a:t>
            </a:r>
          </a:p>
        </p:txBody>
      </p:sp>
      <p:sp>
        <p:nvSpPr>
          <p:cNvPr id="11" name="Line 5"/>
          <p:cNvSpPr>
            <a:spLocks noChangeShapeType="1"/>
          </p:cNvSpPr>
          <p:nvPr/>
        </p:nvSpPr>
        <p:spPr bwMode="auto">
          <a:xfrm>
            <a:off x="66898" y="1196752"/>
            <a:ext cx="9144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extLst>
      <p:ext uri="{BB962C8B-B14F-4D97-AF65-F5344CB8AC3E}">
        <p14:creationId xmlns:p14="http://schemas.microsoft.com/office/powerpoint/2010/main" val="2279576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55648" y="1340768"/>
            <a:ext cx="7119554" cy="3686049"/>
          </a:xfrm>
        </p:spPr>
        <p:txBody>
          <a:bodyPr/>
          <a:lstStyle/>
          <a:p>
            <a:pPr>
              <a:lnSpc>
                <a:spcPct val="200000"/>
              </a:lnSpc>
              <a:spcBef>
                <a:spcPts val="0"/>
              </a:spcBef>
              <a:buFont typeface="+mj-lt"/>
              <a:buAutoNum type="arabicPeriod"/>
            </a:pPr>
            <a:r>
              <a:rPr lang="zh-CN" altLang="en-US" sz="3600" b="1" dirty="0">
                <a:solidFill>
                  <a:srgbClr val="0000CC"/>
                </a:solidFill>
                <a:latin typeface="楷体" pitchFamily="49" charset="-122"/>
                <a:ea typeface="楷体" pitchFamily="49" charset="-122"/>
                <a:cs typeface="Times New Roman" pitchFamily="18" charset="0"/>
              </a:rPr>
              <a:t>要做什么？为什么做？</a:t>
            </a:r>
            <a:endParaRPr lang="en-US" altLang="zh-CN" sz="3600" b="1" dirty="0">
              <a:solidFill>
                <a:srgbClr val="0000CC"/>
              </a:solidFill>
              <a:latin typeface="楷体" pitchFamily="49" charset="-122"/>
              <a:ea typeface="楷体" pitchFamily="49" charset="-122"/>
              <a:cs typeface="Times New Roman" pitchFamily="18" charset="0"/>
            </a:endParaRPr>
          </a:p>
          <a:p>
            <a:pPr>
              <a:lnSpc>
                <a:spcPct val="200000"/>
              </a:lnSpc>
              <a:spcBef>
                <a:spcPts val="0"/>
              </a:spcBef>
              <a:buFont typeface="+mj-lt"/>
              <a:buAutoNum type="arabicPeriod"/>
            </a:pPr>
            <a:r>
              <a:rPr lang="zh-CN" altLang="en-US" sz="3600" b="1" dirty="0">
                <a:solidFill>
                  <a:srgbClr val="0000CC"/>
                </a:solidFill>
                <a:latin typeface="楷体" pitchFamily="49" charset="-122"/>
                <a:ea typeface="楷体" pitchFamily="49" charset="-122"/>
                <a:cs typeface="Times New Roman" pitchFamily="18" charset="0"/>
              </a:rPr>
              <a:t>怎么做？</a:t>
            </a:r>
            <a:endParaRPr lang="en-US" altLang="zh-CN" sz="3600" b="1" dirty="0">
              <a:solidFill>
                <a:srgbClr val="0000CC"/>
              </a:solidFill>
              <a:latin typeface="楷体" pitchFamily="49" charset="-122"/>
              <a:ea typeface="楷体" pitchFamily="49" charset="-122"/>
              <a:cs typeface="Times New Roman" pitchFamily="18" charset="0"/>
            </a:endParaRPr>
          </a:p>
          <a:p>
            <a:pPr>
              <a:lnSpc>
                <a:spcPct val="200000"/>
              </a:lnSpc>
              <a:spcBef>
                <a:spcPts val="0"/>
              </a:spcBef>
              <a:buFont typeface="+mj-lt"/>
              <a:buAutoNum type="arabicPeriod"/>
            </a:pPr>
            <a:r>
              <a:rPr lang="zh-CN" altLang="en-US" sz="3600" b="1" dirty="0">
                <a:solidFill>
                  <a:srgbClr val="0000CC"/>
                </a:solidFill>
                <a:latin typeface="楷体" pitchFamily="49" charset="-122"/>
                <a:ea typeface="楷体" pitchFamily="49" charset="-122"/>
                <a:cs typeface="Times New Roman" pitchFamily="18" charset="0"/>
              </a:rPr>
              <a:t>为什么给你做？</a:t>
            </a:r>
            <a:endParaRPr lang="en-US" altLang="zh-CN" sz="3600" b="1" dirty="0">
              <a:solidFill>
                <a:srgbClr val="0000CC"/>
              </a:solidFill>
              <a:latin typeface="楷体" pitchFamily="49" charset="-122"/>
              <a:ea typeface="楷体" pitchFamily="49" charset="-122"/>
              <a:cs typeface="Times New Roman" pitchFamily="18" charset="0"/>
            </a:endParaRPr>
          </a:p>
          <a:p>
            <a:pPr>
              <a:lnSpc>
                <a:spcPct val="200000"/>
              </a:lnSpc>
              <a:spcBef>
                <a:spcPts val="0"/>
              </a:spcBef>
              <a:buFont typeface="+mj-lt"/>
              <a:buAutoNum type="arabicPeriod"/>
            </a:pPr>
            <a:endParaRPr lang="el-GR" altLang="zh-CN" sz="3600" b="1" dirty="0">
              <a:solidFill>
                <a:srgbClr val="0000CC"/>
              </a:solidFill>
              <a:latin typeface="楷体" pitchFamily="49" charset="-122"/>
              <a:ea typeface="楷体" pitchFamily="49" charset="-122"/>
              <a:cs typeface="Times New Roman" pitchFamily="18" charset="0"/>
            </a:endParaRPr>
          </a:p>
        </p:txBody>
      </p:sp>
      <p:sp>
        <p:nvSpPr>
          <p:cNvPr id="4" name="Rectangle 2"/>
          <p:cNvSpPr>
            <a:spLocks noGrp="1" noChangeArrowheads="1"/>
          </p:cNvSpPr>
          <p:nvPr>
            <p:ph type="title"/>
          </p:nvPr>
        </p:nvSpPr>
        <p:spPr>
          <a:xfrm>
            <a:off x="755648" y="332656"/>
            <a:ext cx="7705725" cy="706438"/>
          </a:xfrm>
        </p:spPr>
        <p:txBody>
          <a:bodyPr/>
          <a:lstStyle/>
          <a:p>
            <a:pPr eaLnBrk="1" hangingPunct="1"/>
            <a:r>
              <a:rPr lang="zh-CN" altLang="en-US" sz="3600" b="1" dirty="0">
                <a:solidFill>
                  <a:srgbClr val="FF0000"/>
                </a:solidFill>
                <a:ea typeface="黑体" panose="02010609060101010101" pitchFamily="49" charset="-122"/>
              </a:rPr>
              <a:t>二、我们一起写基金</a:t>
            </a:r>
          </a:p>
        </p:txBody>
      </p:sp>
    </p:spTree>
    <p:extLst>
      <p:ext uri="{BB962C8B-B14F-4D97-AF65-F5344CB8AC3E}">
        <p14:creationId xmlns:p14="http://schemas.microsoft.com/office/powerpoint/2010/main" val="3094086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17723" y="111006"/>
            <a:ext cx="7777163" cy="535531"/>
          </a:xfrm>
          <a:prstGeom prst="rect">
            <a:avLst/>
          </a:prstGeom>
          <a:noFill/>
          <a:ln>
            <a:noFill/>
          </a:ln>
          <a:effectLst/>
          <a:extLst>
            <a:ext uri="{909E8E84-426E-40DD-AFC4-6F175D3DCCD1}">
              <a14:hiddenFill xmlns:a14="http://schemas.microsoft.com/office/drawing/2010/main">
                <a:solidFill>
                  <a:srgbClr val="0000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nSpc>
                <a:spcPct val="120000"/>
              </a:lnSpc>
              <a:spcBef>
                <a:spcPct val="25000"/>
              </a:spcBef>
              <a:buClr>
                <a:srgbClr val="FF0000"/>
              </a:buClr>
            </a:pPr>
            <a:r>
              <a:rPr lang="en-US" altLang="zh-CN" sz="2400" dirty="0">
                <a:solidFill>
                  <a:srgbClr val="FF0000"/>
                </a:solidFill>
                <a:latin typeface="黑体" panose="02010609060101010101" pitchFamily="49" charset="-122"/>
                <a:ea typeface="黑体" panose="02010609060101010101" pitchFamily="49" charset="-122"/>
              </a:rPr>
              <a:t>1. </a:t>
            </a:r>
            <a:r>
              <a:rPr lang="zh-CN" altLang="en-US" sz="2400" dirty="0">
                <a:solidFill>
                  <a:srgbClr val="FF0000"/>
                </a:solidFill>
                <a:latin typeface="黑体" panose="02010609060101010101" pitchFamily="49" charset="-122"/>
                <a:ea typeface="黑体" panose="02010609060101010101" pitchFamily="49" charset="-122"/>
              </a:rPr>
              <a:t>立项依据</a:t>
            </a:r>
          </a:p>
        </p:txBody>
      </p:sp>
      <p:sp>
        <p:nvSpPr>
          <p:cNvPr id="8" name="Line 5"/>
          <p:cNvSpPr>
            <a:spLocks noChangeShapeType="1"/>
          </p:cNvSpPr>
          <p:nvPr/>
        </p:nvSpPr>
        <p:spPr bwMode="auto">
          <a:xfrm>
            <a:off x="66898" y="714256"/>
            <a:ext cx="9144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 name="Text Box 145"/>
          <p:cNvSpPr txBox="1">
            <a:spLocks noChangeArrowheads="1"/>
          </p:cNvSpPr>
          <p:nvPr/>
        </p:nvSpPr>
        <p:spPr bwMode="auto">
          <a:xfrm>
            <a:off x="488061" y="1052736"/>
            <a:ext cx="8629299" cy="2400657"/>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     要做什么？       为什么做？</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en-US" altLang="zh-CN" sz="2500" dirty="0">
                <a:solidFill>
                  <a:srgbClr val="0000CC"/>
                </a:solidFill>
                <a:latin typeface="黑体" pitchFamily="49" charset="-122"/>
                <a:ea typeface="黑体" pitchFamily="49" charset="-122"/>
              </a:rPr>
              <a:t>     </a:t>
            </a:r>
            <a:r>
              <a:rPr lang="zh-CN" altLang="en-US" sz="2500" dirty="0">
                <a:solidFill>
                  <a:srgbClr val="0000CC"/>
                </a:solidFill>
                <a:latin typeface="黑体" pitchFamily="49" charset="-122"/>
                <a:ea typeface="黑体" pitchFamily="49" charset="-122"/>
              </a:rPr>
              <a:t>非常重要！</a:t>
            </a:r>
            <a:r>
              <a:rPr lang="zh-CN" altLang="en-US" sz="2500" dirty="0">
                <a:solidFill>
                  <a:srgbClr val="FF0000"/>
                </a:solidFill>
                <a:latin typeface="黑体" pitchFamily="49" charset="-122"/>
                <a:ea typeface="黑体" pitchFamily="49" charset="-122"/>
              </a:rPr>
              <a:t>非常重要！</a:t>
            </a:r>
            <a:r>
              <a:rPr lang="zh-CN" altLang="en-US" sz="2500" dirty="0">
                <a:solidFill>
                  <a:srgbClr val="0000CC"/>
                </a:solidFill>
                <a:latin typeface="黑体" pitchFamily="49" charset="-122"/>
                <a:ea typeface="黑体" pitchFamily="49" charset="-122"/>
              </a:rPr>
              <a:t>非常重要！</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en-US" altLang="zh-CN" sz="2500" dirty="0">
                <a:solidFill>
                  <a:srgbClr val="0000CC"/>
                </a:solidFill>
                <a:latin typeface="黑体" pitchFamily="49" charset="-122"/>
                <a:ea typeface="黑体" pitchFamily="49" charset="-122"/>
              </a:rPr>
              <a:t>     </a:t>
            </a:r>
            <a:r>
              <a:rPr lang="zh-CN" altLang="en-US" sz="2500" dirty="0">
                <a:solidFill>
                  <a:srgbClr val="0000CC"/>
                </a:solidFill>
                <a:latin typeface="黑体" pitchFamily="49" charset="-122"/>
                <a:ea typeface="黑体" pitchFamily="49" charset="-122"/>
              </a:rPr>
              <a:t>是基金的</a:t>
            </a:r>
            <a:r>
              <a:rPr lang="zh-CN" altLang="en-US" sz="2500" dirty="0">
                <a:solidFill>
                  <a:srgbClr val="FF0000"/>
                </a:solidFill>
                <a:latin typeface="黑体" pitchFamily="49" charset="-122"/>
                <a:ea typeface="黑体" pitchFamily="49" charset="-122"/>
              </a:rPr>
              <a:t>灵魂</a:t>
            </a:r>
            <a:r>
              <a:rPr lang="zh-CN" altLang="en-US" sz="2500" dirty="0">
                <a:solidFill>
                  <a:srgbClr val="0000CC"/>
                </a:solidFill>
                <a:latin typeface="黑体" pitchFamily="49" charset="-122"/>
                <a:ea typeface="黑体" pitchFamily="49" charset="-122"/>
              </a:rPr>
              <a:t>，是指导思想、学术思想的体现</a:t>
            </a:r>
            <a:endParaRPr lang="zh-CN" altLang="en-US" sz="2400" dirty="0">
              <a:solidFill>
                <a:srgbClr val="0000CC"/>
              </a:solidFill>
              <a:latin typeface="黑体" pitchFamily="49" charset="-122"/>
              <a:ea typeface="黑体" pitchFamily="49" charset="-122"/>
            </a:endParaRPr>
          </a:p>
        </p:txBody>
      </p:sp>
    </p:spTree>
    <p:extLst>
      <p:ext uri="{BB962C8B-B14F-4D97-AF65-F5344CB8AC3E}">
        <p14:creationId xmlns:p14="http://schemas.microsoft.com/office/powerpoint/2010/main" val="145055145"/>
      </p:ext>
    </p:extLst>
  </p:cSld>
  <p:clrMapOvr>
    <a:masterClrMapping/>
  </p:clrMapOvr>
  <p:transition advTm="140985"/>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1908175" y="2636838"/>
            <a:ext cx="5364163" cy="23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b="1">
                <a:solidFill>
                  <a:schemeClr val="tx1"/>
                </a:solidFill>
                <a:latin typeface="Arial" panose="020B0604020202020204" pitchFamily="34" charset="0"/>
                <a:ea typeface="宋体" panose="02010600030101010101" pitchFamily="2" charset="-122"/>
              </a:defRPr>
            </a:lvl1pPr>
            <a:lvl2pPr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lvl="1" algn="l" eaLnBrk="1" hangingPunct="1">
              <a:lnSpc>
                <a:spcPct val="120000"/>
              </a:lnSpc>
              <a:spcBef>
                <a:spcPct val="50000"/>
              </a:spcBef>
            </a:pPr>
            <a:r>
              <a:rPr lang="zh-CN" altLang="en-US" sz="3200" dirty="0">
                <a:solidFill>
                  <a:srgbClr val="0000CC"/>
                </a:solidFill>
                <a:latin typeface="黑体" panose="02010609060101010101" pitchFamily="49" charset="-122"/>
                <a:ea typeface="黑体" panose="02010609060101010101" pitchFamily="49" charset="-122"/>
              </a:rPr>
              <a:t>一、前期准备</a:t>
            </a:r>
            <a:endParaRPr lang="en-US" altLang="zh-CN" sz="3200" dirty="0">
              <a:solidFill>
                <a:srgbClr val="0000CC"/>
              </a:solidFill>
              <a:latin typeface="黑体" panose="02010609060101010101" pitchFamily="49" charset="-122"/>
              <a:ea typeface="黑体" panose="02010609060101010101" pitchFamily="49" charset="-122"/>
            </a:endParaRPr>
          </a:p>
          <a:p>
            <a:pPr lvl="1" algn="l" eaLnBrk="1" hangingPunct="1">
              <a:lnSpc>
                <a:spcPct val="120000"/>
              </a:lnSpc>
              <a:spcBef>
                <a:spcPct val="50000"/>
              </a:spcBef>
            </a:pPr>
            <a:r>
              <a:rPr lang="zh-CN" altLang="en-US" sz="3200" dirty="0">
                <a:solidFill>
                  <a:srgbClr val="0000CC"/>
                </a:solidFill>
                <a:latin typeface="黑体" panose="02010609060101010101" pitchFamily="49" charset="-122"/>
                <a:ea typeface="黑体" panose="02010609060101010101" pitchFamily="49" charset="-122"/>
              </a:rPr>
              <a:t>二、我们一起写基金</a:t>
            </a:r>
            <a:endParaRPr lang="en-US" altLang="zh-CN" sz="3200" dirty="0">
              <a:solidFill>
                <a:srgbClr val="0000CC"/>
              </a:solidFill>
              <a:ea typeface="黑体" panose="02010609060101010101" pitchFamily="49" charset="-122"/>
            </a:endParaRPr>
          </a:p>
          <a:p>
            <a:pPr lvl="1" algn="l" eaLnBrk="1" hangingPunct="1">
              <a:lnSpc>
                <a:spcPct val="120000"/>
              </a:lnSpc>
              <a:spcBef>
                <a:spcPct val="50000"/>
              </a:spcBef>
            </a:pPr>
            <a:endParaRPr lang="zh-CN" altLang="en-US" sz="3200" dirty="0">
              <a:solidFill>
                <a:srgbClr val="0000CC"/>
              </a:solidFill>
              <a:latin typeface="黑体" panose="02010609060101010101" pitchFamily="49" charset="-122"/>
              <a:ea typeface="黑体" panose="02010609060101010101" pitchFamily="49" charset="-122"/>
            </a:endParaRPr>
          </a:p>
        </p:txBody>
      </p:sp>
      <p:sp>
        <p:nvSpPr>
          <p:cNvPr id="6147" name="Rectangle 5"/>
          <p:cNvSpPr>
            <a:spLocks noChangeArrowheads="1"/>
          </p:cNvSpPr>
          <p:nvPr/>
        </p:nvSpPr>
        <p:spPr bwMode="auto">
          <a:xfrm>
            <a:off x="395288" y="836613"/>
            <a:ext cx="777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zh-CN" altLang="en-US" sz="4400">
                <a:solidFill>
                  <a:srgbClr val="FF0000"/>
                </a:solidFill>
                <a:ea typeface="黑体" panose="02010609060101010101" pitchFamily="49" charset="-122"/>
              </a:rPr>
              <a:t>汇报内容</a:t>
            </a:r>
          </a:p>
        </p:txBody>
      </p:sp>
      <p:sp>
        <p:nvSpPr>
          <p:cNvPr id="6148" name="Line 6"/>
          <p:cNvSpPr>
            <a:spLocks noChangeShapeType="1"/>
          </p:cNvSpPr>
          <p:nvPr/>
        </p:nvSpPr>
        <p:spPr bwMode="auto">
          <a:xfrm>
            <a:off x="1476375" y="2276475"/>
            <a:ext cx="6248400" cy="0"/>
          </a:xfrm>
          <a:prstGeom prst="line">
            <a:avLst/>
          </a:prstGeom>
          <a:noFill/>
          <a:ln w="76200" cmpd="tri">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Tree>
  </p:cSld>
  <p:clrMapOvr>
    <a:masterClrMapping/>
  </p:clrMapOvr>
  <p:transition advTm="3641"/>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17723" y="111006"/>
            <a:ext cx="7777163" cy="535531"/>
          </a:xfrm>
          <a:prstGeom prst="rect">
            <a:avLst/>
          </a:prstGeom>
          <a:noFill/>
          <a:ln>
            <a:noFill/>
          </a:ln>
          <a:effectLst/>
          <a:extLst>
            <a:ext uri="{909E8E84-426E-40DD-AFC4-6F175D3DCCD1}">
              <a14:hiddenFill xmlns:a14="http://schemas.microsoft.com/office/drawing/2010/main">
                <a:solidFill>
                  <a:srgbClr val="0000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nSpc>
                <a:spcPct val="120000"/>
              </a:lnSpc>
              <a:spcBef>
                <a:spcPct val="25000"/>
              </a:spcBef>
              <a:buClr>
                <a:srgbClr val="FF0000"/>
              </a:buClr>
            </a:pPr>
            <a:r>
              <a:rPr lang="zh-CN" altLang="en-US" sz="2400" dirty="0">
                <a:solidFill>
                  <a:srgbClr val="FF0000"/>
                </a:solidFill>
                <a:latin typeface="黑体" panose="02010609060101010101" pitchFamily="49" charset="-122"/>
                <a:ea typeface="黑体" panose="02010609060101010101" pitchFamily="49" charset="-122"/>
              </a:rPr>
              <a:t>立项依据</a:t>
            </a:r>
          </a:p>
        </p:txBody>
      </p:sp>
      <p:sp>
        <p:nvSpPr>
          <p:cNvPr id="8" name="Line 5"/>
          <p:cNvSpPr>
            <a:spLocks noChangeShapeType="1"/>
          </p:cNvSpPr>
          <p:nvPr/>
        </p:nvSpPr>
        <p:spPr bwMode="auto">
          <a:xfrm>
            <a:off x="66898" y="714256"/>
            <a:ext cx="9144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 name="Text Box 145"/>
          <p:cNvSpPr txBox="1">
            <a:spLocks noChangeArrowheads="1"/>
          </p:cNvSpPr>
          <p:nvPr/>
        </p:nvSpPr>
        <p:spPr bwMode="auto">
          <a:xfrm>
            <a:off x="488061" y="1052736"/>
            <a:ext cx="8629299" cy="3170099"/>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     基本信息，对什么材料做什么事情</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en-US" altLang="zh-CN" sz="2500" dirty="0">
                <a:solidFill>
                  <a:srgbClr val="0000CC"/>
                </a:solidFill>
                <a:latin typeface="黑体" pitchFamily="49" charset="-122"/>
                <a:ea typeface="黑体" pitchFamily="49" charset="-122"/>
              </a:rPr>
              <a:t>     </a:t>
            </a:r>
            <a:r>
              <a:rPr lang="zh-CN" altLang="en-US" sz="2500" dirty="0">
                <a:solidFill>
                  <a:srgbClr val="0000CC"/>
                </a:solidFill>
                <a:latin typeface="黑体" pitchFamily="49" charset="-122"/>
                <a:ea typeface="黑体" pitchFamily="49" charset="-122"/>
              </a:rPr>
              <a:t>解决什么问题或达到什么目标</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     大致如何实现</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en-US" altLang="zh-CN" sz="2500" dirty="0">
                <a:solidFill>
                  <a:srgbClr val="0000CC"/>
                </a:solidFill>
                <a:latin typeface="黑体" pitchFamily="49" charset="-122"/>
                <a:ea typeface="黑体" pitchFamily="49" charset="-122"/>
              </a:rPr>
              <a:t>     </a:t>
            </a:r>
            <a:r>
              <a:rPr lang="zh-CN" altLang="en-US" sz="2500" dirty="0">
                <a:solidFill>
                  <a:srgbClr val="0000CC"/>
                </a:solidFill>
                <a:latin typeface="黑体" pitchFamily="49" charset="-122"/>
                <a:ea typeface="黑体" pitchFamily="49" charset="-122"/>
              </a:rPr>
              <a:t>实现后的价值</a:t>
            </a:r>
            <a:endParaRPr lang="zh-CN" altLang="en-US" sz="2400" dirty="0">
              <a:solidFill>
                <a:srgbClr val="0000CC"/>
              </a:solidFill>
              <a:latin typeface="黑体" pitchFamily="49" charset="-122"/>
              <a:ea typeface="黑体" pitchFamily="49" charset="-122"/>
            </a:endParaRPr>
          </a:p>
        </p:txBody>
      </p:sp>
    </p:spTree>
    <p:extLst>
      <p:ext uri="{BB962C8B-B14F-4D97-AF65-F5344CB8AC3E}">
        <p14:creationId xmlns:p14="http://schemas.microsoft.com/office/powerpoint/2010/main" val="1425718096"/>
      </p:ext>
    </p:extLst>
  </p:cSld>
  <p:clrMapOvr>
    <a:masterClrMapping/>
  </p:clrMapOvr>
  <p:transition advTm="140985"/>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45"/>
          <p:cNvSpPr txBox="1">
            <a:spLocks noChangeArrowheads="1"/>
          </p:cNvSpPr>
          <p:nvPr/>
        </p:nvSpPr>
        <p:spPr bwMode="auto">
          <a:xfrm>
            <a:off x="323528" y="565512"/>
            <a:ext cx="8629299" cy="6247864"/>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本项目拟对消除遗传背景的抗</a:t>
            </a:r>
            <a:r>
              <a:rPr lang="en-US" altLang="zh-CN" sz="2500" dirty="0">
                <a:solidFill>
                  <a:srgbClr val="0000CC"/>
                </a:solidFill>
                <a:latin typeface="黑体" pitchFamily="49" charset="-122"/>
                <a:ea typeface="黑体" pitchFamily="49" charset="-122"/>
              </a:rPr>
              <a:t>Cry1Ac</a:t>
            </a:r>
            <a:r>
              <a:rPr lang="zh-CN" altLang="en-US" sz="2500" dirty="0">
                <a:solidFill>
                  <a:srgbClr val="0000CC"/>
                </a:solidFill>
                <a:latin typeface="黑体" pitchFamily="49" charset="-122"/>
                <a:ea typeface="黑体" pitchFamily="49" charset="-122"/>
              </a:rPr>
              <a:t>近等基因系小菜蛾抗敏品系幼虫中肠开展深度</a:t>
            </a:r>
            <a:r>
              <a:rPr lang="en-US" altLang="zh-CN" sz="2500" dirty="0">
                <a:solidFill>
                  <a:srgbClr val="0000CC"/>
                </a:solidFill>
                <a:latin typeface="黑体" pitchFamily="49" charset="-122"/>
                <a:ea typeface="黑体" pitchFamily="49" charset="-122"/>
              </a:rPr>
              <a:t>microRNA</a:t>
            </a:r>
            <a:r>
              <a:rPr lang="zh-CN" altLang="en-US" sz="2500" dirty="0">
                <a:solidFill>
                  <a:srgbClr val="0000CC"/>
                </a:solidFill>
                <a:latin typeface="黑体" pitchFamily="49" charset="-122"/>
                <a:ea typeface="黑体" pitchFamily="49" charset="-122"/>
              </a:rPr>
              <a:t>测序，</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结合相关</a:t>
            </a:r>
            <a:r>
              <a:rPr lang="en-US" altLang="zh-CN" sz="2500" dirty="0">
                <a:solidFill>
                  <a:srgbClr val="0000CC"/>
                </a:solidFill>
                <a:latin typeface="黑体" pitchFamily="49" charset="-122"/>
                <a:ea typeface="黑体" pitchFamily="49" charset="-122"/>
              </a:rPr>
              <a:t>microRNA</a:t>
            </a:r>
            <a:r>
              <a:rPr lang="zh-CN" altLang="en-US" sz="2500" dirty="0">
                <a:solidFill>
                  <a:srgbClr val="0000CC"/>
                </a:solidFill>
                <a:latin typeface="黑体" pitchFamily="49" charset="-122"/>
                <a:ea typeface="黑体" pitchFamily="49" charset="-122"/>
              </a:rPr>
              <a:t>分子技术，筛选验证出与</a:t>
            </a:r>
            <a:r>
              <a:rPr lang="en-US" altLang="zh-CN" sz="2500" dirty="0">
                <a:solidFill>
                  <a:srgbClr val="0000CC"/>
                </a:solidFill>
                <a:latin typeface="黑体" pitchFamily="49" charset="-122"/>
                <a:ea typeface="黑体" pitchFamily="49" charset="-122"/>
              </a:rPr>
              <a:t>Cry1Ac</a:t>
            </a:r>
            <a:r>
              <a:rPr lang="zh-CN" altLang="en-US" sz="2500" dirty="0">
                <a:solidFill>
                  <a:srgbClr val="0000CC"/>
                </a:solidFill>
                <a:latin typeface="黑体" pitchFamily="49" charset="-122"/>
                <a:ea typeface="黑体" pitchFamily="49" charset="-122"/>
              </a:rPr>
              <a:t>抗性相关的</a:t>
            </a:r>
            <a:r>
              <a:rPr lang="en-US" altLang="zh-CN" sz="2500" dirty="0">
                <a:solidFill>
                  <a:srgbClr val="0000CC"/>
                </a:solidFill>
                <a:latin typeface="黑体" pitchFamily="49" charset="-122"/>
                <a:ea typeface="黑体" pitchFamily="49" charset="-122"/>
              </a:rPr>
              <a:t>microRNA</a:t>
            </a:r>
            <a:r>
              <a:rPr lang="zh-CN" altLang="en-US" sz="2500" dirty="0">
                <a:solidFill>
                  <a:srgbClr val="0000CC"/>
                </a:solidFill>
                <a:latin typeface="黑体" pitchFamily="49" charset="-122"/>
                <a:ea typeface="黑体" pitchFamily="49" charset="-122"/>
              </a:rPr>
              <a:t>，并验证其功能。</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研究结果为小菜蛾对</a:t>
            </a:r>
            <a:r>
              <a:rPr lang="en-US" altLang="zh-CN" sz="2500" dirty="0" err="1">
                <a:solidFill>
                  <a:srgbClr val="0000CC"/>
                </a:solidFill>
                <a:latin typeface="黑体" pitchFamily="49" charset="-122"/>
                <a:ea typeface="黑体" pitchFamily="49" charset="-122"/>
              </a:rPr>
              <a:t>Bt</a:t>
            </a:r>
            <a:r>
              <a:rPr lang="zh-CN" altLang="en-US" sz="2500" dirty="0">
                <a:solidFill>
                  <a:srgbClr val="0000CC"/>
                </a:solidFill>
                <a:latin typeface="黑体" pitchFamily="49" charset="-122"/>
                <a:ea typeface="黑体" pitchFamily="49" charset="-122"/>
              </a:rPr>
              <a:t>杀虫剂的抗性分子机制，特别是为小菜蛾</a:t>
            </a:r>
            <a:r>
              <a:rPr lang="en-US" altLang="zh-CN" sz="2500" dirty="0">
                <a:solidFill>
                  <a:srgbClr val="0000CC"/>
                </a:solidFill>
                <a:latin typeface="黑体" pitchFamily="49" charset="-122"/>
                <a:ea typeface="黑体" pitchFamily="49" charset="-122"/>
              </a:rPr>
              <a:t>microRNA</a:t>
            </a:r>
            <a:r>
              <a:rPr lang="zh-CN" altLang="en-US" sz="2500" dirty="0">
                <a:solidFill>
                  <a:srgbClr val="0000CC"/>
                </a:solidFill>
                <a:latin typeface="黑体" pitchFamily="49" charset="-122"/>
                <a:ea typeface="黑体" pitchFamily="49" charset="-122"/>
              </a:rPr>
              <a:t>参与的抗性调控机制提供实验数据支持。</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同时对</a:t>
            </a:r>
            <a:r>
              <a:rPr lang="en-US" altLang="zh-CN" sz="2500" dirty="0" err="1">
                <a:solidFill>
                  <a:srgbClr val="0000CC"/>
                </a:solidFill>
                <a:latin typeface="黑体" pitchFamily="49" charset="-122"/>
                <a:ea typeface="黑体" pitchFamily="49" charset="-122"/>
              </a:rPr>
              <a:t>Bt</a:t>
            </a:r>
            <a:r>
              <a:rPr lang="zh-CN" altLang="en-US" sz="2500" dirty="0">
                <a:solidFill>
                  <a:srgbClr val="0000CC"/>
                </a:solidFill>
                <a:latin typeface="黑体" pitchFamily="49" charset="-122"/>
                <a:ea typeface="黑体" pitchFamily="49" charset="-122"/>
              </a:rPr>
              <a:t>杀虫蛋白的开发与可持续应用具有重要的理论和实践意义。</a:t>
            </a:r>
            <a:endParaRPr lang="zh-CN" altLang="en-US" sz="2400" dirty="0">
              <a:solidFill>
                <a:srgbClr val="0000CC"/>
              </a:solidFill>
              <a:latin typeface="黑体" pitchFamily="49" charset="-122"/>
              <a:ea typeface="黑体" pitchFamily="49" charset="-122"/>
            </a:endParaRPr>
          </a:p>
        </p:txBody>
      </p:sp>
      <p:sp>
        <p:nvSpPr>
          <p:cNvPr id="6" name="Rectangle 4"/>
          <p:cNvSpPr>
            <a:spLocks noChangeArrowheads="1"/>
          </p:cNvSpPr>
          <p:nvPr/>
        </p:nvSpPr>
        <p:spPr bwMode="auto">
          <a:xfrm>
            <a:off x="317723" y="111006"/>
            <a:ext cx="7777163" cy="476669"/>
          </a:xfrm>
          <a:prstGeom prst="rect">
            <a:avLst/>
          </a:prstGeom>
          <a:noFill/>
          <a:ln>
            <a:noFill/>
          </a:ln>
          <a:effectLst/>
          <a:extLst>
            <a:ext uri="{909E8E84-426E-40DD-AFC4-6F175D3DCCD1}">
              <a14:hiddenFill xmlns:a14="http://schemas.microsoft.com/office/drawing/2010/main">
                <a:solidFill>
                  <a:srgbClr val="0000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nSpc>
                <a:spcPct val="120000"/>
              </a:lnSpc>
              <a:spcBef>
                <a:spcPct val="25000"/>
              </a:spcBef>
              <a:buClr>
                <a:srgbClr val="FF0000"/>
              </a:buClr>
            </a:pPr>
            <a:r>
              <a:rPr lang="zh-CN" altLang="en-US" sz="2400" dirty="0">
                <a:solidFill>
                  <a:srgbClr val="FF0000"/>
                </a:solidFill>
                <a:latin typeface="黑体" panose="02010609060101010101" pitchFamily="49" charset="-122"/>
                <a:ea typeface="黑体" panose="02010609060101010101" pitchFamily="49" charset="-122"/>
              </a:rPr>
              <a:t>面上支持</a:t>
            </a:r>
          </a:p>
        </p:txBody>
      </p:sp>
      <p:sp>
        <p:nvSpPr>
          <p:cNvPr id="9" name="Line 5"/>
          <p:cNvSpPr>
            <a:spLocks noChangeShapeType="1"/>
          </p:cNvSpPr>
          <p:nvPr/>
        </p:nvSpPr>
        <p:spPr bwMode="auto">
          <a:xfrm>
            <a:off x="66898" y="714256"/>
            <a:ext cx="9144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extLst>
      <p:ext uri="{BB962C8B-B14F-4D97-AF65-F5344CB8AC3E}">
        <p14:creationId xmlns:p14="http://schemas.microsoft.com/office/powerpoint/2010/main" val="4286168203"/>
      </p:ext>
    </p:extLst>
  </p:cSld>
  <p:clrMapOvr>
    <a:masterClrMapping/>
  </p:clrMapOvr>
  <p:transition advTm="140985"/>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45"/>
          <p:cNvSpPr txBox="1">
            <a:spLocks noChangeArrowheads="1"/>
          </p:cNvSpPr>
          <p:nvPr/>
        </p:nvSpPr>
        <p:spPr bwMode="auto">
          <a:xfrm>
            <a:off x="323528" y="614873"/>
            <a:ext cx="8629299" cy="5478423"/>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本项目拟对消除遗传背景的抗</a:t>
            </a:r>
            <a:r>
              <a:rPr lang="en-US" altLang="zh-CN" sz="2500" dirty="0">
                <a:solidFill>
                  <a:srgbClr val="0000CC"/>
                </a:solidFill>
                <a:latin typeface="黑体" pitchFamily="49" charset="-122"/>
                <a:ea typeface="黑体" pitchFamily="49" charset="-122"/>
              </a:rPr>
              <a:t>Cry1Ac</a:t>
            </a:r>
            <a:r>
              <a:rPr lang="zh-CN" altLang="en-US" sz="2500" dirty="0">
                <a:solidFill>
                  <a:srgbClr val="0000CC"/>
                </a:solidFill>
                <a:latin typeface="黑体" pitchFamily="49" charset="-122"/>
                <a:ea typeface="黑体" pitchFamily="49" charset="-122"/>
              </a:rPr>
              <a:t>近等基因系小菜蛾抗敏品系幼虫中肠开展转录组和</a:t>
            </a:r>
            <a:r>
              <a:rPr lang="en-US" altLang="zh-CN" sz="2500" dirty="0">
                <a:solidFill>
                  <a:srgbClr val="0000CC"/>
                </a:solidFill>
                <a:latin typeface="黑体" pitchFamily="49" charset="-122"/>
                <a:ea typeface="黑体" pitchFamily="49" charset="-122"/>
              </a:rPr>
              <a:t>miRNA</a:t>
            </a:r>
            <a:r>
              <a:rPr lang="zh-CN" altLang="en-US" sz="2500" dirty="0">
                <a:solidFill>
                  <a:srgbClr val="0000CC"/>
                </a:solidFill>
                <a:latin typeface="黑体" pitchFamily="49" charset="-122"/>
                <a:ea typeface="黑体" pitchFamily="49" charset="-122"/>
              </a:rPr>
              <a:t>高深度测序，</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通过开展</a:t>
            </a:r>
            <a:r>
              <a:rPr lang="en-US" altLang="zh-CN" sz="2500" dirty="0">
                <a:solidFill>
                  <a:srgbClr val="0000CC"/>
                </a:solidFill>
                <a:latin typeface="黑体" pitchFamily="49" charset="-122"/>
                <a:ea typeface="黑体" pitchFamily="49" charset="-122"/>
              </a:rPr>
              <a:t>miRNA-mRNA</a:t>
            </a:r>
            <a:r>
              <a:rPr lang="zh-CN" altLang="en-US" sz="2500" dirty="0">
                <a:solidFill>
                  <a:srgbClr val="0000CC"/>
                </a:solidFill>
                <a:latin typeface="黑体" pitchFamily="49" charset="-122"/>
                <a:ea typeface="黑体" pitchFamily="49" charset="-122"/>
              </a:rPr>
              <a:t>整合分析，构建抗</a:t>
            </a:r>
            <a:r>
              <a:rPr lang="en-US" altLang="zh-CN" sz="2500" dirty="0" err="1">
                <a:solidFill>
                  <a:srgbClr val="0000CC"/>
                </a:solidFill>
                <a:latin typeface="黑体" pitchFamily="49" charset="-122"/>
                <a:ea typeface="黑体" pitchFamily="49" charset="-122"/>
              </a:rPr>
              <a:t>Bt</a:t>
            </a:r>
            <a:r>
              <a:rPr lang="zh-CN" altLang="en-US" sz="2500" dirty="0">
                <a:solidFill>
                  <a:srgbClr val="0000CC"/>
                </a:solidFill>
                <a:latin typeface="黑体" pitchFamily="49" charset="-122"/>
                <a:ea typeface="黑体" pitchFamily="49" charset="-122"/>
              </a:rPr>
              <a:t>小菜蛾中肠差异表达的</a:t>
            </a:r>
            <a:r>
              <a:rPr lang="en-US" altLang="zh-CN" sz="2500" dirty="0">
                <a:solidFill>
                  <a:srgbClr val="0000CC"/>
                </a:solidFill>
                <a:latin typeface="黑体" pitchFamily="49" charset="-122"/>
                <a:ea typeface="黑体" pitchFamily="49" charset="-122"/>
              </a:rPr>
              <a:t>miRNA-mRNA</a:t>
            </a:r>
            <a:r>
              <a:rPr lang="zh-CN" altLang="en-US" sz="2500" dirty="0">
                <a:solidFill>
                  <a:srgbClr val="0000CC"/>
                </a:solidFill>
                <a:latin typeface="黑体" pitchFamily="49" charset="-122"/>
                <a:ea typeface="黑体" pitchFamily="49" charset="-122"/>
              </a:rPr>
              <a:t>相互作用及调控网络；</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利用实时荧光定量</a:t>
            </a:r>
            <a:r>
              <a:rPr lang="en-US" altLang="zh-CN" sz="2500" dirty="0">
                <a:solidFill>
                  <a:srgbClr val="0000CC"/>
                </a:solidFill>
                <a:latin typeface="黑体" pitchFamily="49" charset="-122"/>
                <a:ea typeface="黑体" pitchFamily="49" charset="-122"/>
              </a:rPr>
              <a:t>PCR</a:t>
            </a:r>
            <a:r>
              <a:rPr lang="zh-CN" altLang="en-US" sz="2500" dirty="0">
                <a:solidFill>
                  <a:srgbClr val="0000CC"/>
                </a:solidFill>
                <a:latin typeface="黑体" pitchFamily="49" charset="-122"/>
                <a:ea typeface="黑体" pitchFamily="49" charset="-122"/>
              </a:rPr>
              <a:t>结合遗传连锁分析以及</a:t>
            </a:r>
            <a:r>
              <a:rPr lang="en-US" altLang="zh-CN" sz="2500" dirty="0">
                <a:solidFill>
                  <a:srgbClr val="0000CC"/>
                </a:solidFill>
                <a:latin typeface="黑体" pitchFamily="49" charset="-122"/>
                <a:ea typeface="黑体" pitchFamily="49" charset="-122"/>
              </a:rPr>
              <a:t>miRNA</a:t>
            </a:r>
            <a:r>
              <a:rPr lang="zh-CN" altLang="en-US" sz="2500" dirty="0">
                <a:solidFill>
                  <a:srgbClr val="0000CC"/>
                </a:solidFill>
                <a:latin typeface="黑体" pitchFamily="49" charset="-122"/>
                <a:ea typeface="黑体" pitchFamily="49" charset="-122"/>
              </a:rPr>
              <a:t>过量</a:t>
            </a:r>
            <a:r>
              <a:rPr lang="en-US" altLang="zh-CN" sz="2500" dirty="0">
                <a:solidFill>
                  <a:srgbClr val="0000CC"/>
                </a:solidFill>
                <a:latin typeface="黑体" pitchFamily="49" charset="-122"/>
                <a:ea typeface="黑体" pitchFamily="49" charset="-122"/>
              </a:rPr>
              <a:t>/</a:t>
            </a:r>
            <a:r>
              <a:rPr lang="zh-CN" altLang="en-US" sz="2500" dirty="0">
                <a:solidFill>
                  <a:srgbClr val="0000CC"/>
                </a:solidFill>
                <a:latin typeface="黑体" pitchFamily="49" charset="-122"/>
                <a:ea typeface="黑体" pitchFamily="49" charset="-122"/>
              </a:rPr>
              <a:t>沉默表达实验，研究验证关键</a:t>
            </a:r>
            <a:r>
              <a:rPr lang="en-US" altLang="zh-CN" sz="2500" dirty="0">
                <a:solidFill>
                  <a:srgbClr val="0000CC"/>
                </a:solidFill>
                <a:latin typeface="黑体" pitchFamily="49" charset="-122"/>
                <a:ea typeface="黑体" pitchFamily="49" charset="-122"/>
              </a:rPr>
              <a:t>miRNA</a:t>
            </a:r>
            <a:r>
              <a:rPr lang="zh-CN" altLang="en-US" sz="2500" dirty="0">
                <a:solidFill>
                  <a:srgbClr val="0000CC"/>
                </a:solidFill>
                <a:latin typeface="黑体" pitchFamily="49" charset="-122"/>
                <a:ea typeface="黑体" pitchFamily="49" charset="-122"/>
              </a:rPr>
              <a:t>及其靶标基因对小菜蛾抗</a:t>
            </a:r>
            <a:r>
              <a:rPr lang="en-US" altLang="zh-CN" sz="2500" dirty="0">
                <a:solidFill>
                  <a:srgbClr val="0000CC"/>
                </a:solidFill>
                <a:latin typeface="黑体" pitchFamily="49" charset="-122"/>
                <a:ea typeface="黑体" pitchFamily="49" charset="-122"/>
              </a:rPr>
              <a:t>Cry1Ac</a:t>
            </a:r>
            <a:r>
              <a:rPr lang="zh-CN" altLang="en-US" sz="2500" dirty="0">
                <a:solidFill>
                  <a:srgbClr val="0000CC"/>
                </a:solidFill>
                <a:latin typeface="黑体" pitchFamily="49" charset="-122"/>
                <a:ea typeface="黑体" pitchFamily="49" charset="-122"/>
              </a:rPr>
              <a:t>的贡献。</a:t>
            </a:r>
            <a:endParaRPr lang="en-US" altLang="zh-CN" sz="2500" dirty="0">
              <a:solidFill>
                <a:srgbClr val="0000CC"/>
              </a:solidFill>
              <a:latin typeface="黑体" pitchFamily="49" charset="-122"/>
              <a:ea typeface="黑体" pitchFamily="49" charset="-122"/>
            </a:endParaRPr>
          </a:p>
        </p:txBody>
      </p:sp>
      <p:sp>
        <p:nvSpPr>
          <p:cNvPr id="3" name="Rectangle 4"/>
          <p:cNvSpPr>
            <a:spLocks noChangeArrowheads="1"/>
          </p:cNvSpPr>
          <p:nvPr/>
        </p:nvSpPr>
        <p:spPr bwMode="auto">
          <a:xfrm>
            <a:off x="317723" y="111006"/>
            <a:ext cx="7777163" cy="476669"/>
          </a:xfrm>
          <a:prstGeom prst="rect">
            <a:avLst/>
          </a:prstGeom>
          <a:noFill/>
          <a:ln>
            <a:noFill/>
          </a:ln>
          <a:effectLst/>
          <a:extLst>
            <a:ext uri="{909E8E84-426E-40DD-AFC4-6F175D3DCCD1}">
              <a14:hiddenFill xmlns:a14="http://schemas.microsoft.com/office/drawing/2010/main">
                <a:solidFill>
                  <a:srgbClr val="0000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nSpc>
                <a:spcPct val="120000"/>
              </a:lnSpc>
              <a:spcBef>
                <a:spcPct val="25000"/>
              </a:spcBef>
              <a:buClr>
                <a:srgbClr val="FF0000"/>
              </a:buClr>
            </a:pPr>
            <a:r>
              <a:rPr lang="zh-CN" altLang="en-US" sz="2400" dirty="0">
                <a:solidFill>
                  <a:srgbClr val="FF0000"/>
                </a:solidFill>
                <a:latin typeface="黑体" panose="02010609060101010101" pitchFamily="49" charset="-122"/>
                <a:ea typeface="黑体" panose="02010609060101010101" pitchFamily="49" charset="-122"/>
              </a:rPr>
              <a:t>特别支持</a:t>
            </a:r>
          </a:p>
        </p:txBody>
      </p:sp>
      <p:sp>
        <p:nvSpPr>
          <p:cNvPr id="4" name="Line 5"/>
          <p:cNvSpPr>
            <a:spLocks noChangeShapeType="1"/>
          </p:cNvSpPr>
          <p:nvPr/>
        </p:nvSpPr>
        <p:spPr bwMode="auto">
          <a:xfrm>
            <a:off x="66898" y="714256"/>
            <a:ext cx="9144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extLst>
      <p:ext uri="{BB962C8B-B14F-4D97-AF65-F5344CB8AC3E}">
        <p14:creationId xmlns:p14="http://schemas.microsoft.com/office/powerpoint/2010/main" val="564442568"/>
      </p:ext>
    </p:extLst>
  </p:cSld>
  <p:clrMapOvr>
    <a:masterClrMapping/>
  </p:clrMapOvr>
  <p:transition advTm="140985"/>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45"/>
          <p:cNvSpPr txBox="1">
            <a:spLocks noChangeArrowheads="1"/>
          </p:cNvSpPr>
          <p:nvPr/>
        </p:nvSpPr>
        <p:spPr bwMode="auto">
          <a:xfrm>
            <a:off x="323528" y="332656"/>
            <a:ext cx="8629299" cy="3031856"/>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从而为揭示小菜蛾抗</a:t>
            </a:r>
            <a:r>
              <a:rPr lang="en-US" altLang="zh-CN" sz="2500" dirty="0" err="1">
                <a:solidFill>
                  <a:srgbClr val="0000CC"/>
                </a:solidFill>
                <a:latin typeface="黑体" pitchFamily="49" charset="-122"/>
                <a:ea typeface="黑体" pitchFamily="49" charset="-122"/>
              </a:rPr>
              <a:t>Bt</a:t>
            </a:r>
            <a:r>
              <a:rPr lang="zh-CN" altLang="en-US" sz="2500" dirty="0">
                <a:solidFill>
                  <a:srgbClr val="0000CC"/>
                </a:solidFill>
                <a:latin typeface="黑体" pitchFamily="49" charset="-122"/>
                <a:ea typeface="黑体" pitchFamily="49" charset="-122"/>
              </a:rPr>
              <a:t>杀虫剂的分子机制，特别是为小菜蛾</a:t>
            </a:r>
            <a:r>
              <a:rPr lang="en-US" altLang="zh-CN" sz="2500" dirty="0">
                <a:solidFill>
                  <a:srgbClr val="0000CC"/>
                </a:solidFill>
                <a:latin typeface="黑体" pitchFamily="49" charset="-122"/>
                <a:ea typeface="黑体" pitchFamily="49" charset="-122"/>
              </a:rPr>
              <a:t>microRNA</a:t>
            </a:r>
            <a:r>
              <a:rPr lang="zh-CN" altLang="en-US" sz="2500" dirty="0">
                <a:solidFill>
                  <a:srgbClr val="0000CC"/>
                </a:solidFill>
                <a:latin typeface="黑体" pitchFamily="49" charset="-122"/>
                <a:ea typeface="黑体" pitchFamily="49" charset="-122"/>
              </a:rPr>
              <a:t>参与的抗性调控机制提供实验数据支持。</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同时对</a:t>
            </a:r>
            <a:r>
              <a:rPr lang="en-US" altLang="zh-CN" sz="2500" dirty="0" err="1">
                <a:solidFill>
                  <a:srgbClr val="0000CC"/>
                </a:solidFill>
                <a:latin typeface="黑体" pitchFamily="49" charset="-122"/>
                <a:ea typeface="黑体" pitchFamily="49" charset="-122"/>
              </a:rPr>
              <a:t>Bt</a:t>
            </a:r>
            <a:r>
              <a:rPr lang="zh-CN" altLang="en-US" sz="2500" dirty="0">
                <a:solidFill>
                  <a:srgbClr val="0000CC"/>
                </a:solidFill>
                <a:latin typeface="黑体" pitchFamily="49" charset="-122"/>
                <a:ea typeface="黑体" pitchFamily="49" charset="-122"/>
              </a:rPr>
              <a:t>杀虫蛋白的开发与可持续应用具有重要的理论和实践意义。</a:t>
            </a:r>
            <a:endParaRPr lang="zh-CN" altLang="en-US" sz="2400" dirty="0">
              <a:solidFill>
                <a:srgbClr val="0000CC"/>
              </a:solidFill>
              <a:latin typeface="黑体" pitchFamily="49" charset="-122"/>
              <a:ea typeface="黑体" pitchFamily="49" charset="-122"/>
            </a:endParaRPr>
          </a:p>
        </p:txBody>
      </p:sp>
    </p:spTree>
    <p:extLst>
      <p:ext uri="{BB962C8B-B14F-4D97-AF65-F5344CB8AC3E}">
        <p14:creationId xmlns:p14="http://schemas.microsoft.com/office/powerpoint/2010/main" val="3178914522"/>
      </p:ext>
    </p:extLst>
  </p:cSld>
  <p:clrMapOvr>
    <a:masterClrMapping/>
  </p:clrMapOvr>
  <p:transition advTm="140985"/>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17723" y="111006"/>
            <a:ext cx="7777163" cy="476669"/>
          </a:xfrm>
          <a:prstGeom prst="rect">
            <a:avLst/>
          </a:prstGeom>
          <a:noFill/>
          <a:ln>
            <a:noFill/>
          </a:ln>
          <a:effectLst/>
          <a:extLst>
            <a:ext uri="{909E8E84-426E-40DD-AFC4-6F175D3DCCD1}">
              <a14:hiddenFill xmlns:a14="http://schemas.microsoft.com/office/drawing/2010/main">
                <a:solidFill>
                  <a:srgbClr val="0000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nSpc>
                <a:spcPct val="120000"/>
              </a:lnSpc>
              <a:spcBef>
                <a:spcPct val="25000"/>
              </a:spcBef>
              <a:buClr>
                <a:srgbClr val="FF0000"/>
              </a:buClr>
            </a:pPr>
            <a:r>
              <a:rPr lang="en-US" altLang="zh-CN" sz="2400" dirty="0">
                <a:solidFill>
                  <a:srgbClr val="FF0000"/>
                </a:solidFill>
                <a:latin typeface="黑体" panose="02010609060101010101" pitchFamily="49" charset="-122"/>
                <a:ea typeface="黑体" panose="02010609060101010101" pitchFamily="49" charset="-122"/>
              </a:rPr>
              <a:t>2.</a:t>
            </a:r>
            <a:r>
              <a:rPr lang="zh-CN" altLang="en-US" sz="2400" dirty="0">
                <a:solidFill>
                  <a:srgbClr val="FF0000"/>
                </a:solidFill>
                <a:latin typeface="黑体" panose="02010609060101010101" pitchFamily="49" charset="-122"/>
                <a:ea typeface="黑体" panose="02010609060101010101" pitchFamily="49" charset="-122"/>
              </a:rPr>
              <a:t>国内外研究现状综述</a:t>
            </a:r>
          </a:p>
        </p:txBody>
      </p:sp>
      <p:sp>
        <p:nvSpPr>
          <p:cNvPr id="8" name="Line 5"/>
          <p:cNvSpPr>
            <a:spLocks noChangeShapeType="1"/>
          </p:cNvSpPr>
          <p:nvPr/>
        </p:nvSpPr>
        <p:spPr bwMode="auto">
          <a:xfrm>
            <a:off x="66898" y="714256"/>
            <a:ext cx="9144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 name="Text Box 145"/>
          <p:cNvSpPr txBox="1">
            <a:spLocks noChangeArrowheads="1"/>
          </p:cNvSpPr>
          <p:nvPr/>
        </p:nvSpPr>
        <p:spPr bwMode="auto">
          <a:xfrm>
            <a:off x="488061" y="1052736"/>
            <a:ext cx="8629299" cy="4708981"/>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     为什么做？  </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en-US" altLang="zh-CN" sz="2500" dirty="0">
                <a:solidFill>
                  <a:srgbClr val="0000CC"/>
                </a:solidFill>
                <a:latin typeface="黑体" pitchFamily="49" charset="-122"/>
                <a:ea typeface="黑体" pitchFamily="49" charset="-122"/>
              </a:rPr>
              <a:t>     </a:t>
            </a:r>
            <a:r>
              <a:rPr lang="zh-CN" altLang="en-US" sz="2500" dirty="0">
                <a:solidFill>
                  <a:srgbClr val="0000CC"/>
                </a:solidFill>
                <a:latin typeface="黑体" pitchFamily="49" charset="-122"/>
                <a:ea typeface="黑体" pitchFamily="49" charset="-122"/>
              </a:rPr>
              <a:t>关键词</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     实事求是，把握分寸</a:t>
            </a:r>
          </a:p>
          <a:p>
            <a:pPr algn="l">
              <a:lnSpc>
                <a:spcPct val="200000"/>
              </a:lnSpc>
              <a:defRPr/>
            </a:pPr>
            <a:r>
              <a:rPr lang="zh-CN" altLang="en-US" sz="2500" dirty="0">
                <a:solidFill>
                  <a:srgbClr val="0000CC"/>
                </a:solidFill>
                <a:latin typeface="黑体" pitchFamily="49" charset="-122"/>
                <a:ea typeface="黑体" pitchFamily="49" charset="-122"/>
              </a:rPr>
              <a:t>慎重使用“</a:t>
            </a:r>
            <a:r>
              <a:rPr lang="zh-CN" altLang="en-US" sz="2500" dirty="0">
                <a:solidFill>
                  <a:srgbClr val="FF0000"/>
                </a:solidFill>
                <a:latin typeface="黑体" pitchFamily="49" charset="-122"/>
                <a:ea typeface="黑体" pitchFamily="49" charset="-122"/>
              </a:rPr>
              <a:t>填补空白</a:t>
            </a:r>
            <a:r>
              <a:rPr lang="zh-CN" altLang="en-US" sz="2500" dirty="0">
                <a:solidFill>
                  <a:srgbClr val="0000CC"/>
                </a:solidFill>
                <a:latin typeface="黑体" pitchFamily="49" charset="-122"/>
                <a:ea typeface="黑体" pitchFamily="49" charset="-122"/>
              </a:rPr>
              <a:t>”、“</a:t>
            </a:r>
            <a:r>
              <a:rPr lang="zh-CN" altLang="en-US" sz="2500" dirty="0">
                <a:solidFill>
                  <a:srgbClr val="FF0000"/>
                </a:solidFill>
                <a:latin typeface="黑体" pitchFamily="49" charset="-122"/>
                <a:ea typeface="黑体" pitchFamily="49" charset="-122"/>
              </a:rPr>
              <a:t>首创</a:t>
            </a:r>
            <a:r>
              <a:rPr lang="zh-CN" altLang="en-US" sz="2500" dirty="0">
                <a:solidFill>
                  <a:srgbClr val="0000CC"/>
                </a:solidFill>
                <a:latin typeface="黑体" pitchFamily="49" charset="-122"/>
                <a:ea typeface="黑体" pitchFamily="49" charset="-122"/>
              </a:rPr>
              <a:t>”、“</a:t>
            </a:r>
            <a:r>
              <a:rPr lang="zh-CN" altLang="en-US" sz="2500" dirty="0">
                <a:solidFill>
                  <a:srgbClr val="FF0000"/>
                </a:solidFill>
                <a:latin typeface="黑体" pitchFamily="49" charset="-122"/>
                <a:ea typeface="黑体" pitchFamily="49" charset="-122"/>
              </a:rPr>
              <a:t>第一次</a:t>
            </a:r>
            <a:r>
              <a:rPr lang="zh-CN" altLang="en-US" sz="2500" dirty="0">
                <a:solidFill>
                  <a:srgbClr val="0000CC"/>
                </a:solidFill>
                <a:latin typeface="黑体" pitchFamily="49" charset="-122"/>
                <a:ea typeface="黑体" pitchFamily="49" charset="-122"/>
              </a:rPr>
              <a:t>”等敏感字眼。</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en-US" altLang="zh-CN" sz="2500" dirty="0">
                <a:solidFill>
                  <a:srgbClr val="0000CC"/>
                </a:solidFill>
                <a:latin typeface="黑体" pitchFamily="49" charset="-122"/>
                <a:ea typeface="黑体" pitchFamily="49" charset="-122"/>
              </a:rPr>
              <a:t>     </a:t>
            </a:r>
            <a:r>
              <a:rPr lang="zh-CN" altLang="en-US" sz="2500" dirty="0">
                <a:solidFill>
                  <a:srgbClr val="0000CC"/>
                </a:solidFill>
                <a:latin typeface="黑体" pitchFamily="49" charset="-122"/>
                <a:ea typeface="黑体" pitchFamily="49" charset="-122"/>
              </a:rPr>
              <a:t>说明存在的问题即可，处在问题或不足，</a:t>
            </a:r>
            <a:endParaRPr lang="en-US" altLang="zh-CN" sz="2500" dirty="0">
              <a:solidFill>
                <a:srgbClr val="0000CC"/>
              </a:solidFill>
              <a:latin typeface="黑体" pitchFamily="49" charset="-122"/>
              <a:ea typeface="黑体" pitchFamily="49" charset="-122"/>
            </a:endParaRPr>
          </a:p>
          <a:p>
            <a:pPr algn="l">
              <a:lnSpc>
                <a:spcPct val="200000"/>
              </a:lnSpc>
              <a:defRPr/>
            </a:pPr>
            <a:r>
              <a:rPr lang="en-US" altLang="zh-CN" sz="2500" dirty="0">
                <a:solidFill>
                  <a:srgbClr val="0000CC"/>
                </a:solidFill>
                <a:latin typeface="黑体" pitchFamily="49" charset="-122"/>
                <a:ea typeface="黑体" pitchFamily="49" charset="-122"/>
              </a:rPr>
              <a:t>  </a:t>
            </a:r>
            <a:r>
              <a:rPr lang="zh-CN" altLang="en-US" sz="2500" dirty="0">
                <a:solidFill>
                  <a:srgbClr val="FF0000"/>
                </a:solidFill>
                <a:latin typeface="黑体" pitchFamily="49" charset="-122"/>
                <a:ea typeface="黑体" pitchFamily="49" charset="-122"/>
              </a:rPr>
              <a:t>需要研究，并需要以我设计的方式研究，并由我研究！ </a:t>
            </a:r>
          </a:p>
        </p:txBody>
      </p:sp>
    </p:spTree>
    <p:extLst>
      <p:ext uri="{BB962C8B-B14F-4D97-AF65-F5344CB8AC3E}">
        <p14:creationId xmlns:p14="http://schemas.microsoft.com/office/powerpoint/2010/main" val="595080857"/>
      </p:ext>
    </p:extLst>
  </p:cSld>
  <p:clrMapOvr>
    <a:masterClrMapping/>
  </p:clrMapOvr>
  <p:transition advTm="140985"/>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17723" y="111006"/>
            <a:ext cx="7777163" cy="535531"/>
          </a:xfrm>
          <a:prstGeom prst="rect">
            <a:avLst/>
          </a:prstGeom>
          <a:noFill/>
          <a:ln>
            <a:noFill/>
          </a:ln>
          <a:effectLst/>
          <a:extLst>
            <a:ext uri="{909E8E84-426E-40DD-AFC4-6F175D3DCCD1}">
              <a14:hiddenFill xmlns:a14="http://schemas.microsoft.com/office/drawing/2010/main">
                <a:solidFill>
                  <a:srgbClr val="0000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nSpc>
                <a:spcPct val="120000"/>
              </a:lnSpc>
              <a:spcBef>
                <a:spcPct val="25000"/>
              </a:spcBef>
              <a:buClr>
                <a:srgbClr val="FF0000"/>
              </a:buClr>
            </a:pPr>
            <a:r>
              <a:rPr lang="en-US" altLang="zh-CN" sz="2400" dirty="0">
                <a:solidFill>
                  <a:srgbClr val="FF0000"/>
                </a:solidFill>
                <a:latin typeface="黑体" panose="02010609060101010101" pitchFamily="49" charset="-122"/>
                <a:ea typeface="黑体" panose="02010609060101010101" pitchFamily="49" charset="-122"/>
              </a:rPr>
              <a:t>3.</a:t>
            </a:r>
            <a:r>
              <a:rPr lang="zh-CN" altLang="en-US" sz="2400" dirty="0">
                <a:solidFill>
                  <a:srgbClr val="FF0000"/>
                </a:solidFill>
                <a:latin typeface="黑体" panose="02010609060101010101" pitchFamily="49" charset="-122"/>
                <a:ea typeface="黑体" panose="02010609060101010101" pitchFamily="49" charset="-122"/>
              </a:rPr>
              <a:t>项目研究方案</a:t>
            </a:r>
          </a:p>
        </p:txBody>
      </p:sp>
      <p:sp>
        <p:nvSpPr>
          <p:cNvPr id="8" name="Line 5"/>
          <p:cNvSpPr>
            <a:spLocks noChangeShapeType="1"/>
          </p:cNvSpPr>
          <p:nvPr/>
        </p:nvSpPr>
        <p:spPr bwMode="auto">
          <a:xfrm>
            <a:off x="66898" y="714256"/>
            <a:ext cx="9144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 name="Text Box 145"/>
          <p:cNvSpPr txBox="1">
            <a:spLocks noChangeArrowheads="1"/>
          </p:cNvSpPr>
          <p:nvPr/>
        </p:nvSpPr>
        <p:spPr bwMode="auto">
          <a:xfrm>
            <a:off x="488061" y="1052736"/>
            <a:ext cx="8629299" cy="1492973"/>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algn="l">
              <a:lnSpc>
                <a:spcPct val="200000"/>
              </a:lnSpc>
              <a:defRPr/>
            </a:pPr>
            <a:r>
              <a:rPr lang="zh-CN" altLang="en-US" sz="2500" dirty="0">
                <a:solidFill>
                  <a:srgbClr val="0000CC"/>
                </a:solidFill>
                <a:latin typeface="黑体" pitchFamily="49" charset="-122"/>
                <a:ea typeface="黑体" pitchFamily="49" charset="-122"/>
              </a:rPr>
              <a:t>（研究目标、研究内容、拟解决的关键问题、拟采取的研究方法、技术路线、实验方案关键词）</a:t>
            </a:r>
            <a:endParaRPr lang="en-US" altLang="zh-CN" sz="2500" dirty="0">
              <a:solidFill>
                <a:srgbClr val="0000CC"/>
              </a:solidFill>
              <a:latin typeface="黑体" pitchFamily="49" charset="-122"/>
              <a:ea typeface="黑体" pitchFamily="49" charset="-122"/>
            </a:endParaRPr>
          </a:p>
        </p:txBody>
      </p:sp>
      <p:sp>
        <p:nvSpPr>
          <p:cNvPr id="6" name="Text Box 145"/>
          <p:cNvSpPr txBox="1">
            <a:spLocks noChangeArrowheads="1"/>
          </p:cNvSpPr>
          <p:nvPr/>
        </p:nvSpPr>
        <p:spPr bwMode="auto">
          <a:xfrm>
            <a:off x="488061" y="2780928"/>
            <a:ext cx="8629299" cy="3170099"/>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    目标明确</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    内容实在</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    方案可操作</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zh-CN" altLang="en-US" sz="2500" dirty="0">
                <a:solidFill>
                  <a:srgbClr val="FF0000"/>
                </a:solidFill>
                <a:latin typeface="黑体" pitchFamily="49" charset="-122"/>
                <a:ea typeface="黑体" pitchFamily="49" charset="-122"/>
              </a:rPr>
              <a:t>    方法平实</a:t>
            </a:r>
            <a:endParaRPr lang="en-US" altLang="zh-CN" sz="2500" dirty="0">
              <a:solidFill>
                <a:srgbClr val="0000CC"/>
              </a:solidFill>
              <a:latin typeface="黑体" pitchFamily="49" charset="-122"/>
              <a:ea typeface="黑体" pitchFamily="49" charset="-122"/>
            </a:endParaRPr>
          </a:p>
        </p:txBody>
      </p:sp>
    </p:spTree>
    <p:extLst>
      <p:ext uri="{BB962C8B-B14F-4D97-AF65-F5344CB8AC3E}">
        <p14:creationId xmlns:p14="http://schemas.microsoft.com/office/powerpoint/2010/main" val="3042064521"/>
      </p:ext>
    </p:extLst>
  </p:cSld>
  <p:clrMapOvr>
    <a:masterClrMapping/>
  </p:clrMapOvr>
  <p:transition advTm="140985"/>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17723" y="111006"/>
            <a:ext cx="7777163" cy="476669"/>
          </a:xfrm>
          <a:prstGeom prst="rect">
            <a:avLst/>
          </a:prstGeom>
          <a:noFill/>
          <a:ln>
            <a:noFill/>
          </a:ln>
          <a:effectLst/>
          <a:extLst>
            <a:ext uri="{909E8E84-426E-40DD-AFC4-6F175D3DCCD1}">
              <a14:hiddenFill xmlns:a14="http://schemas.microsoft.com/office/drawing/2010/main">
                <a:solidFill>
                  <a:srgbClr val="0000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nSpc>
                <a:spcPct val="120000"/>
              </a:lnSpc>
              <a:spcBef>
                <a:spcPct val="25000"/>
              </a:spcBef>
              <a:buClr>
                <a:srgbClr val="FF0000"/>
              </a:buClr>
            </a:pPr>
            <a:r>
              <a:rPr lang="zh-CN" altLang="en-US" sz="2400" dirty="0">
                <a:solidFill>
                  <a:srgbClr val="FF0000"/>
                </a:solidFill>
                <a:latin typeface="黑体" panose="02010609060101010101" pitchFamily="49" charset="-122"/>
                <a:ea typeface="黑体" panose="02010609060101010101" pitchFamily="49" charset="-122"/>
              </a:rPr>
              <a:t>拟解决的关键问题</a:t>
            </a:r>
          </a:p>
        </p:txBody>
      </p:sp>
      <p:sp>
        <p:nvSpPr>
          <p:cNvPr id="8" name="Line 5"/>
          <p:cNvSpPr>
            <a:spLocks noChangeShapeType="1"/>
          </p:cNvSpPr>
          <p:nvPr/>
        </p:nvSpPr>
        <p:spPr bwMode="auto">
          <a:xfrm>
            <a:off x="66898" y="714256"/>
            <a:ext cx="9144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 name="Text Box 145"/>
          <p:cNvSpPr txBox="1">
            <a:spLocks noChangeArrowheads="1"/>
          </p:cNvSpPr>
          <p:nvPr/>
        </p:nvSpPr>
        <p:spPr bwMode="auto">
          <a:xfrm>
            <a:off x="514701" y="1196752"/>
            <a:ext cx="8629299" cy="5355312"/>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    解决的科学问题  完成目标后可解决什么问题</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    实施过程中要解决的技术问题</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en-US" altLang="zh-CN" sz="2500" dirty="0">
                <a:solidFill>
                  <a:srgbClr val="0000CC"/>
                </a:solidFill>
                <a:latin typeface="黑体" pitchFamily="49" charset="-122"/>
                <a:ea typeface="黑体" pitchFamily="49" charset="-122"/>
              </a:rPr>
              <a:t>    </a:t>
            </a:r>
            <a:r>
              <a:rPr lang="zh-CN" altLang="en-US" sz="2500" dirty="0">
                <a:solidFill>
                  <a:srgbClr val="FF0000"/>
                </a:solidFill>
                <a:latin typeface="黑体" pitchFamily="49" charset="-122"/>
                <a:ea typeface="黑体" pitchFamily="49" charset="-122"/>
              </a:rPr>
              <a:t>有限</a:t>
            </a:r>
            <a:r>
              <a:rPr lang="zh-CN" altLang="en-US" sz="2500" dirty="0">
                <a:solidFill>
                  <a:srgbClr val="0000CC"/>
                </a:solidFill>
                <a:latin typeface="黑体" pitchFamily="49" charset="-122"/>
                <a:ea typeface="黑体" pitchFamily="49" charset="-122"/>
              </a:rPr>
              <a:t>目标，解决</a:t>
            </a:r>
            <a:r>
              <a:rPr lang="zh-CN" altLang="en-US" sz="2500" dirty="0">
                <a:solidFill>
                  <a:srgbClr val="FF0000"/>
                </a:solidFill>
                <a:latin typeface="黑体" pitchFamily="49" charset="-122"/>
                <a:ea typeface="黑体" pitchFamily="49" charset="-122"/>
              </a:rPr>
              <a:t>有限</a:t>
            </a:r>
            <a:r>
              <a:rPr lang="zh-CN" altLang="en-US" sz="2500" dirty="0">
                <a:solidFill>
                  <a:srgbClr val="0000CC"/>
                </a:solidFill>
                <a:latin typeface="黑体" pitchFamily="49" charset="-122"/>
                <a:ea typeface="黑体" pitchFamily="49" charset="-122"/>
              </a:rPr>
              <a:t>问题</a:t>
            </a:r>
            <a:endParaRPr lang="en-US" altLang="zh-CN" sz="2500" dirty="0">
              <a:solidFill>
                <a:srgbClr val="0000CC"/>
              </a:solidFill>
              <a:latin typeface="黑体" pitchFamily="49" charset="-122"/>
              <a:ea typeface="黑体" pitchFamily="49" charset="-122"/>
            </a:endParaRPr>
          </a:p>
          <a:p>
            <a:pPr algn="l">
              <a:lnSpc>
                <a:spcPct val="200000"/>
              </a:lnSpc>
              <a:defRPr/>
            </a:pPr>
            <a:r>
              <a:rPr lang="zh-CN" altLang="en-US" sz="3200" dirty="0">
                <a:solidFill>
                  <a:srgbClr val="FF0000"/>
                </a:solidFill>
                <a:latin typeface="黑体" pitchFamily="49" charset="-122"/>
                <a:ea typeface="黑体" pitchFamily="49" charset="-122"/>
              </a:rPr>
              <a:t>注意：</a:t>
            </a:r>
            <a:endParaRPr lang="en-US" altLang="zh-CN" sz="3200" dirty="0">
              <a:solidFill>
                <a:srgbClr val="FF0000"/>
              </a:solidFill>
              <a:latin typeface="黑体" pitchFamily="49" charset="-122"/>
              <a:ea typeface="黑体" pitchFamily="49" charset="-122"/>
            </a:endParaRPr>
          </a:p>
          <a:p>
            <a:pPr algn="l">
              <a:lnSpc>
                <a:spcPct val="200000"/>
              </a:lnSpc>
              <a:defRPr/>
            </a:pPr>
            <a:r>
              <a:rPr lang="zh-CN" altLang="en-US" sz="3200" dirty="0">
                <a:solidFill>
                  <a:srgbClr val="0000CC"/>
                </a:solidFill>
                <a:latin typeface="黑体" pitchFamily="49" charset="-122"/>
                <a:ea typeface="黑体" pitchFamily="49" charset="-122"/>
              </a:rPr>
              <a:t>一到两行说清科学问题即可，一般一到两个，不要太多</a:t>
            </a:r>
            <a:endParaRPr lang="en-US" altLang="zh-CN" sz="3200" dirty="0">
              <a:solidFill>
                <a:srgbClr val="0000CC"/>
              </a:solidFill>
              <a:latin typeface="黑体" pitchFamily="49" charset="-122"/>
              <a:ea typeface="黑体" pitchFamily="49" charset="-122"/>
            </a:endParaRPr>
          </a:p>
        </p:txBody>
      </p:sp>
    </p:spTree>
    <p:extLst>
      <p:ext uri="{BB962C8B-B14F-4D97-AF65-F5344CB8AC3E}">
        <p14:creationId xmlns:p14="http://schemas.microsoft.com/office/powerpoint/2010/main" val="1175715847"/>
      </p:ext>
    </p:extLst>
  </p:cSld>
  <p:clrMapOvr>
    <a:masterClrMapping/>
  </p:clrMapOvr>
  <p:transition advTm="140985"/>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17723" y="111006"/>
            <a:ext cx="7777163" cy="476669"/>
          </a:xfrm>
          <a:prstGeom prst="rect">
            <a:avLst/>
          </a:prstGeom>
          <a:noFill/>
          <a:ln>
            <a:noFill/>
          </a:ln>
          <a:effectLst/>
          <a:extLst>
            <a:ext uri="{909E8E84-426E-40DD-AFC4-6F175D3DCCD1}">
              <a14:hiddenFill xmlns:a14="http://schemas.microsoft.com/office/drawing/2010/main">
                <a:solidFill>
                  <a:srgbClr val="0000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nSpc>
                <a:spcPct val="120000"/>
              </a:lnSpc>
              <a:spcBef>
                <a:spcPct val="25000"/>
              </a:spcBef>
              <a:buClr>
                <a:srgbClr val="FF0000"/>
              </a:buClr>
            </a:pPr>
            <a:r>
              <a:rPr lang="en-US" altLang="zh-CN" sz="2400" dirty="0">
                <a:solidFill>
                  <a:srgbClr val="FF0000"/>
                </a:solidFill>
                <a:latin typeface="黑体" panose="02010609060101010101" pitchFamily="49" charset="-122"/>
                <a:ea typeface="黑体" panose="02010609060101010101" pitchFamily="49" charset="-122"/>
              </a:rPr>
              <a:t>4.</a:t>
            </a:r>
            <a:r>
              <a:rPr lang="zh-CN" altLang="en-US" sz="2400" dirty="0">
                <a:solidFill>
                  <a:srgbClr val="FF0000"/>
                </a:solidFill>
                <a:latin typeface="黑体" panose="02010609060101010101" pitchFamily="49" charset="-122"/>
                <a:ea typeface="黑体" panose="02010609060101010101" pitchFamily="49" charset="-122"/>
              </a:rPr>
              <a:t>研究基础和工作条件</a:t>
            </a:r>
          </a:p>
        </p:txBody>
      </p:sp>
      <p:sp>
        <p:nvSpPr>
          <p:cNvPr id="8" name="Line 5"/>
          <p:cNvSpPr>
            <a:spLocks noChangeShapeType="1"/>
          </p:cNvSpPr>
          <p:nvPr/>
        </p:nvSpPr>
        <p:spPr bwMode="auto">
          <a:xfrm>
            <a:off x="66898" y="714256"/>
            <a:ext cx="9144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 name="Text Box 145"/>
          <p:cNvSpPr txBox="1">
            <a:spLocks noChangeArrowheads="1"/>
          </p:cNvSpPr>
          <p:nvPr/>
        </p:nvSpPr>
        <p:spPr bwMode="auto">
          <a:xfrm>
            <a:off x="324248" y="859516"/>
            <a:ext cx="8629299" cy="4154984"/>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algn="l">
              <a:lnSpc>
                <a:spcPct val="200000"/>
              </a:lnSpc>
              <a:defRPr/>
            </a:pPr>
            <a:r>
              <a:rPr lang="zh-CN" altLang="en-US" sz="2500" dirty="0">
                <a:solidFill>
                  <a:srgbClr val="0000CC"/>
                </a:solidFill>
                <a:latin typeface="黑体" pitchFamily="49" charset="-122"/>
                <a:ea typeface="黑体" pitchFamily="49" charset="-122"/>
              </a:rPr>
              <a:t>           </a:t>
            </a:r>
            <a:r>
              <a:rPr lang="zh-CN" altLang="en-US" sz="3200" dirty="0">
                <a:solidFill>
                  <a:srgbClr val="FF0000"/>
                </a:solidFill>
                <a:latin typeface="黑体" pitchFamily="49" charset="-122"/>
                <a:ea typeface="黑体" pitchFamily="49" charset="-122"/>
              </a:rPr>
              <a:t>为什么给你做？</a:t>
            </a:r>
            <a:endParaRPr lang="en-US" altLang="zh-CN" sz="2500" dirty="0">
              <a:solidFill>
                <a:srgbClr val="FF0000"/>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    有能力     有成功的经历    </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en-US" altLang="zh-CN" sz="2500" dirty="0">
                <a:solidFill>
                  <a:srgbClr val="0000CC"/>
                </a:solidFill>
                <a:latin typeface="黑体" pitchFamily="49" charset="-122"/>
                <a:ea typeface="黑体" pitchFamily="49" charset="-122"/>
              </a:rPr>
              <a:t>    </a:t>
            </a:r>
            <a:r>
              <a:rPr lang="zh-CN" altLang="en-US" sz="2500" dirty="0">
                <a:solidFill>
                  <a:srgbClr val="0000CC"/>
                </a:solidFill>
                <a:latin typeface="黑体" pitchFamily="49" charset="-122"/>
                <a:ea typeface="黑体" pitchFamily="49" charset="-122"/>
              </a:rPr>
              <a:t>有潜力     有良好的学术思想和训练</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en-US" altLang="zh-CN" sz="2500" dirty="0">
                <a:solidFill>
                  <a:srgbClr val="0000CC"/>
                </a:solidFill>
                <a:latin typeface="黑体" pitchFamily="49" charset="-122"/>
                <a:ea typeface="黑体" pitchFamily="49" charset="-122"/>
              </a:rPr>
              <a:t>    </a:t>
            </a:r>
            <a:r>
              <a:rPr lang="zh-CN" altLang="en-US" sz="2500" dirty="0">
                <a:solidFill>
                  <a:srgbClr val="0000CC"/>
                </a:solidFill>
                <a:latin typeface="黑体" pitchFamily="49" charset="-122"/>
                <a:ea typeface="黑体" pitchFamily="49" charset="-122"/>
              </a:rPr>
              <a:t>有基础     是正常科研工作的自然延伸</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                           （</a:t>
            </a:r>
            <a:r>
              <a:rPr lang="zh-CN" altLang="en-US" sz="2500" dirty="0">
                <a:solidFill>
                  <a:srgbClr val="FF0000"/>
                </a:solidFill>
                <a:latin typeface="黑体" pitchFamily="49" charset="-122"/>
                <a:ea typeface="黑体" pitchFamily="49" charset="-122"/>
              </a:rPr>
              <a:t>重要数据</a:t>
            </a:r>
            <a:r>
              <a:rPr lang="en-US" altLang="zh-CN" sz="2500" dirty="0">
                <a:solidFill>
                  <a:srgbClr val="0000CC"/>
                </a:solidFill>
                <a:latin typeface="黑体" pitchFamily="49" charset="-122"/>
                <a:ea typeface="黑体" pitchFamily="49" charset="-122"/>
              </a:rPr>
              <a:t>&amp;</a:t>
            </a:r>
            <a:r>
              <a:rPr lang="zh-CN" altLang="en-US" sz="2500" dirty="0">
                <a:solidFill>
                  <a:srgbClr val="FF0000"/>
                </a:solidFill>
                <a:latin typeface="黑体" pitchFamily="49" charset="-122"/>
                <a:ea typeface="黑体" pitchFamily="49" charset="-122"/>
              </a:rPr>
              <a:t>图片</a:t>
            </a:r>
            <a:r>
              <a:rPr lang="zh-CN" altLang="en-US" sz="2500" dirty="0">
                <a:solidFill>
                  <a:srgbClr val="0000CC"/>
                </a:solidFill>
                <a:latin typeface="黑体" pitchFamily="49" charset="-122"/>
                <a:ea typeface="黑体" pitchFamily="49" charset="-122"/>
              </a:rPr>
              <a:t>）</a:t>
            </a:r>
            <a:r>
              <a:rPr lang="zh-CN" altLang="en-US" sz="2500" dirty="0">
                <a:solidFill>
                  <a:srgbClr val="FF0000"/>
                </a:solidFill>
                <a:latin typeface="黑体" pitchFamily="49" charset="-122"/>
                <a:ea typeface="黑体" pitchFamily="49" charset="-122"/>
              </a:rPr>
              <a:t>    </a:t>
            </a:r>
            <a:endParaRPr lang="en-US" altLang="zh-CN" sz="2500" dirty="0">
              <a:solidFill>
                <a:srgbClr val="0000CC"/>
              </a:solidFill>
              <a:latin typeface="黑体" pitchFamily="49" charset="-122"/>
              <a:ea typeface="黑体" pitchFamily="49" charset="-122"/>
            </a:endParaRPr>
          </a:p>
        </p:txBody>
      </p:sp>
    </p:spTree>
    <p:extLst>
      <p:ext uri="{BB962C8B-B14F-4D97-AF65-F5344CB8AC3E}">
        <p14:creationId xmlns:p14="http://schemas.microsoft.com/office/powerpoint/2010/main" val="2717421961"/>
      </p:ext>
    </p:extLst>
  </p:cSld>
  <p:clrMapOvr>
    <a:masterClrMapping/>
  </p:clrMapOvr>
  <p:transition advTm="140985"/>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45"/>
          <p:cNvSpPr txBox="1">
            <a:spLocks noChangeArrowheads="1"/>
          </p:cNvSpPr>
          <p:nvPr/>
        </p:nvSpPr>
        <p:spPr bwMode="auto">
          <a:xfrm>
            <a:off x="514701" y="13370"/>
            <a:ext cx="8629299" cy="5847755"/>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algn="l">
              <a:lnSpc>
                <a:spcPct val="200000"/>
              </a:lnSpc>
              <a:defRPr/>
            </a:pPr>
            <a:r>
              <a:rPr lang="zh-CN" altLang="en-US" sz="2500" dirty="0">
                <a:solidFill>
                  <a:srgbClr val="FF0000"/>
                </a:solidFill>
                <a:latin typeface="黑体" pitchFamily="49" charset="-122"/>
                <a:ea typeface="黑体" pitchFamily="49" charset="-122"/>
              </a:rPr>
              <a:t>立题和研究材料方面</a:t>
            </a:r>
            <a:r>
              <a:rPr lang="zh-CN" altLang="en-US" sz="2500" dirty="0">
                <a:solidFill>
                  <a:srgbClr val="0000CC"/>
                </a:solidFill>
                <a:latin typeface="黑体" pitchFamily="49" charset="-122"/>
                <a:ea typeface="黑体" pitchFamily="49" charset="-122"/>
              </a:rPr>
              <a:t>：</a:t>
            </a:r>
            <a:r>
              <a:rPr lang="zh-CN" altLang="en-US" dirty="0">
                <a:solidFill>
                  <a:srgbClr val="0000CC"/>
                </a:solidFill>
                <a:latin typeface="黑体" pitchFamily="49" charset="-122"/>
                <a:ea typeface="黑体" pitchFamily="49" charset="-122"/>
              </a:rPr>
              <a:t>本项目课题基于小菜蛾对</a:t>
            </a:r>
            <a:r>
              <a:rPr lang="en-US" altLang="zh-CN" dirty="0" err="1">
                <a:solidFill>
                  <a:srgbClr val="0000CC"/>
                </a:solidFill>
                <a:latin typeface="黑体" pitchFamily="49" charset="-122"/>
                <a:ea typeface="黑体" pitchFamily="49" charset="-122"/>
              </a:rPr>
              <a:t>Bt</a:t>
            </a:r>
            <a:r>
              <a:rPr lang="zh-CN" altLang="en-US" dirty="0">
                <a:solidFill>
                  <a:srgbClr val="0000CC"/>
                </a:solidFill>
                <a:latin typeface="黑体" pitchFamily="49" charset="-122"/>
                <a:ea typeface="黑体" pitchFamily="49" charset="-122"/>
              </a:rPr>
              <a:t>抗性机理的研究现状，经过大量的文献资料收集和阅读，在充分分析国内外本领域研究动态和发展趋势的基础上，结合申请者现有工作基础而提出的。研究方案的设计参考了大量文献和前期工作结果，以消除遗传背景的抗</a:t>
            </a:r>
            <a:r>
              <a:rPr lang="en-US" altLang="zh-CN" dirty="0">
                <a:solidFill>
                  <a:srgbClr val="0000CC"/>
                </a:solidFill>
                <a:latin typeface="黑体" pitchFamily="49" charset="-122"/>
                <a:ea typeface="黑体" pitchFamily="49" charset="-122"/>
              </a:rPr>
              <a:t>Cry1Ac</a:t>
            </a:r>
            <a:r>
              <a:rPr lang="zh-CN" altLang="en-US" dirty="0">
                <a:solidFill>
                  <a:srgbClr val="0000CC"/>
                </a:solidFill>
                <a:latin typeface="黑体" pitchFamily="49" charset="-122"/>
                <a:ea typeface="黑体" pitchFamily="49" charset="-122"/>
              </a:rPr>
              <a:t>近等基因系小菜蛾种群中肠</a:t>
            </a:r>
            <a:r>
              <a:rPr lang="en-US" altLang="zh-CN" dirty="0">
                <a:solidFill>
                  <a:srgbClr val="0000CC"/>
                </a:solidFill>
                <a:latin typeface="黑体" pitchFamily="49" charset="-122"/>
                <a:ea typeface="黑体" pitchFamily="49" charset="-122"/>
              </a:rPr>
              <a:t>microRNA</a:t>
            </a:r>
            <a:r>
              <a:rPr lang="zh-CN" altLang="en-US" dirty="0">
                <a:solidFill>
                  <a:srgbClr val="0000CC"/>
                </a:solidFill>
                <a:latin typeface="黑体" pitchFamily="49" charset="-122"/>
                <a:ea typeface="黑体" pitchFamily="49" charset="-122"/>
              </a:rPr>
              <a:t>研究为重点，从样品的采集与处理、测序策略及数据分析到后续结果的试验验证，都进行了缜密的分析设计。所采用的实验手段均是已经成熟的分子试验技术，保证研究方案的可操作性。所使用的小菜蛾抗</a:t>
            </a:r>
            <a:r>
              <a:rPr lang="en-US" altLang="zh-CN" dirty="0">
                <a:solidFill>
                  <a:srgbClr val="0000CC"/>
                </a:solidFill>
                <a:latin typeface="黑体" pitchFamily="49" charset="-122"/>
                <a:ea typeface="黑体" pitchFamily="49" charset="-122"/>
              </a:rPr>
              <a:t>Cry1Ac</a:t>
            </a:r>
            <a:r>
              <a:rPr lang="zh-CN" altLang="en-US" dirty="0">
                <a:solidFill>
                  <a:srgbClr val="0000CC"/>
                </a:solidFill>
                <a:latin typeface="黑体" pitchFamily="49" charset="-122"/>
                <a:ea typeface="黑体" pitchFamily="49" charset="-122"/>
              </a:rPr>
              <a:t>近等基因系的抗性品系由申请者建立完成，目前对抗性和敏感种群的汰选和反汰选工作已经完成，正进行单对杂交饲养，保证遗传差异小、抗性差距大及个体差异小的幼虫中肠样品的收集，为项目的顺利开展提供充足的试验材料。</a:t>
            </a:r>
          </a:p>
        </p:txBody>
      </p:sp>
    </p:spTree>
    <p:extLst>
      <p:ext uri="{BB962C8B-B14F-4D97-AF65-F5344CB8AC3E}">
        <p14:creationId xmlns:p14="http://schemas.microsoft.com/office/powerpoint/2010/main" val="4124717262"/>
      </p:ext>
    </p:extLst>
  </p:cSld>
  <p:clrMapOvr>
    <a:masterClrMapping/>
  </p:clrMapOvr>
  <p:transition advTm="140985"/>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45"/>
          <p:cNvSpPr txBox="1">
            <a:spLocks noChangeArrowheads="1"/>
          </p:cNvSpPr>
          <p:nvPr/>
        </p:nvSpPr>
        <p:spPr bwMode="auto">
          <a:xfrm>
            <a:off x="514701" y="13370"/>
            <a:ext cx="8629299" cy="6063198"/>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algn="l">
              <a:lnSpc>
                <a:spcPct val="200000"/>
              </a:lnSpc>
              <a:defRPr/>
            </a:pPr>
            <a:r>
              <a:rPr lang="zh-CN" altLang="en-US" sz="2500" dirty="0">
                <a:solidFill>
                  <a:srgbClr val="FF0000"/>
                </a:solidFill>
                <a:latin typeface="黑体" pitchFamily="49" charset="-122"/>
                <a:ea typeface="黑体" pitchFamily="49" charset="-122"/>
              </a:rPr>
              <a:t>技术方面</a:t>
            </a:r>
            <a:r>
              <a:rPr lang="zh-CN" altLang="en-US" sz="2500" dirty="0">
                <a:solidFill>
                  <a:srgbClr val="0000CC"/>
                </a:solidFill>
                <a:latin typeface="黑体" pitchFamily="49" charset="-122"/>
                <a:ea typeface="黑体" pitchFamily="49" charset="-122"/>
              </a:rPr>
              <a:t>：</a:t>
            </a:r>
            <a:r>
              <a:rPr lang="zh-CN" altLang="en-US" dirty="0">
                <a:solidFill>
                  <a:srgbClr val="0000CC"/>
                </a:solidFill>
                <a:latin typeface="黑体" pitchFamily="49" charset="-122"/>
                <a:ea typeface="黑体" pitchFamily="49" charset="-122"/>
              </a:rPr>
              <a:t>申请者</a:t>
            </a:r>
            <a:r>
              <a:rPr lang="en-US" altLang="zh-CN" dirty="0">
                <a:solidFill>
                  <a:srgbClr val="0000CC"/>
                </a:solidFill>
                <a:latin typeface="黑体" pitchFamily="49" charset="-122"/>
                <a:ea typeface="黑体" pitchFamily="49" charset="-122"/>
              </a:rPr>
              <a:t>2009-2015</a:t>
            </a:r>
            <a:r>
              <a:rPr lang="zh-CN" altLang="en-US" dirty="0">
                <a:solidFill>
                  <a:srgbClr val="0000CC"/>
                </a:solidFill>
                <a:latin typeface="黑体" pitchFamily="49" charset="-122"/>
                <a:ea typeface="黑体" pitchFamily="49" charset="-122"/>
              </a:rPr>
              <a:t>在硕士、博士及博士后研究期间，一直围绕小菜蛾和</a:t>
            </a:r>
            <a:r>
              <a:rPr lang="en-US" altLang="zh-CN" dirty="0" err="1">
                <a:solidFill>
                  <a:srgbClr val="0000CC"/>
                </a:solidFill>
                <a:latin typeface="黑体" pitchFamily="49" charset="-122"/>
                <a:ea typeface="黑体" pitchFamily="49" charset="-122"/>
              </a:rPr>
              <a:t>Bt</a:t>
            </a:r>
            <a:r>
              <a:rPr lang="zh-CN" altLang="en-US" dirty="0">
                <a:solidFill>
                  <a:srgbClr val="0000CC"/>
                </a:solidFill>
                <a:latin typeface="黑体" pitchFamily="49" charset="-122"/>
                <a:ea typeface="黑体" pitchFamily="49" charset="-122"/>
              </a:rPr>
              <a:t>开展相关昆虫生理生化机理和抗药性研究，熟练掌握相关研究。。。。。技术、以及生物信息学分析等。申请者长期从事昆虫毒理和抗药性研究，先后参与了</a:t>
            </a:r>
            <a:r>
              <a:rPr lang="en-US" altLang="zh-CN" dirty="0">
                <a:solidFill>
                  <a:srgbClr val="0000CC"/>
                </a:solidFill>
                <a:latin typeface="黑体" pitchFamily="49" charset="-122"/>
                <a:ea typeface="黑体" pitchFamily="49" charset="-122"/>
              </a:rPr>
              <a:t>2</a:t>
            </a:r>
            <a:r>
              <a:rPr lang="zh-CN" altLang="en-US" dirty="0">
                <a:solidFill>
                  <a:srgbClr val="0000CC"/>
                </a:solidFill>
                <a:latin typeface="黑体" pitchFamily="49" charset="-122"/>
                <a:ea typeface="黑体" pitchFamily="49" charset="-122"/>
              </a:rPr>
              <a:t>项昆虫分子毒理方面的国家自然科学基金和国家“十二五”科技支撑计划课题，以第一作者在</a:t>
            </a:r>
            <a:r>
              <a:rPr lang="en-US" altLang="zh-CN" dirty="0">
                <a:solidFill>
                  <a:srgbClr val="0000CC"/>
                </a:solidFill>
                <a:latin typeface="黑体" pitchFamily="49" charset="-122"/>
                <a:ea typeface="黑体" pitchFamily="49" charset="-122"/>
              </a:rPr>
              <a:t>SCI</a:t>
            </a:r>
            <a:r>
              <a:rPr lang="zh-CN" altLang="en-US" dirty="0">
                <a:solidFill>
                  <a:srgbClr val="0000CC"/>
                </a:solidFill>
                <a:latin typeface="黑体" pitchFamily="49" charset="-122"/>
                <a:ea typeface="黑体" pitchFamily="49" charset="-122"/>
              </a:rPr>
              <a:t>源杂志</a:t>
            </a:r>
            <a:r>
              <a:rPr lang="en-US" altLang="zh-CN" dirty="0">
                <a:solidFill>
                  <a:srgbClr val="0000CC"/>
                </a:solidFill>
                <a:latin typeface="黑体" pitchFamily="49" charset="-122"/>
                <a:ea typeface="黑体" pitchFamily="49" charset="-122"/>
              </a:rPr>
              <a:t>Pest Management Science····</a:t>
            </a:r>
          </a:p>
          <a:p>
            <a:pPr algn="l">
              <a:lnSpc>
                <a:spcPct val="200000"/>
              </a:lnSpc>
              <a:defRPr/>
            </a:pPr>
            <a:r>
              <a:rPr lang="zh-CN" altLang="en-US" sz="2500" dirty="0">
                <a:solidFill>
                  <a:srgbClr val="0000CC"/>
                </a:solidFill>
                <a:latin typeface="黑体" pitchFamily="49" charset="-122"/>
                <a:ea typeface="黑体" pitchFamily="49" charset="-122"/>
              </a:rPr>
              <a:t>实验条件方面：</a:t>
            </a:r>
            <a:r>
              <a:rPr lang="zh-CN" altLang="en-US" dirty="0">
                <a:solidFill>
                  <a:srgbClr val="0000CC"/>
                </a:solidFill>
                <a:latin typeface="黑体" pitchFamily="49" charset="-122"/>
                <a:ea typeface="黑体" pitchFamily="49" charset="-122"/>
              </a:rPr>
              <a:t>研究所和实验室建立大型网室、昆虫分子生物学实验室等研究平台，课题组近年来一直从事</a:t>
            </a:r>
            <a:r>
              <a:rPr lang="en-US" altLang="zh-CN" dirty="0">
                <a:solidFill>
                  <a:srgbClr val="0000CC"/>
                </a:solidFill>
                <a:latin typeface="黑体" pitchFamily="49" charset="-122"/>
                <a:ea typeface="黑体" pitchFamily="49" charset="-122"/>
              </a:rPr>
              <a:t>······</a:t>
            </a:r>
            <a:r>
              <a:rPr lang="zh-CN" altLang="en-US" dirty="0">
                <a:solidFill>
                  <a:srgbClr val="0000CC"/>
                </a:solidFill>
                <a:latin typeface="黑体" pitchFamily="49" charset="-122"/>
                <a:ea typeface="黑体" pitchFamily="49" charset="-122"/>
              </a:rPr>
              <a:t>申请者的实验室具有优良的从事昆虫生物学和分子生物学研究的实验仪器设备和条件。显然，充分的前期工作基础与材料、技术和设备储备，可以保证本项目研究的顺利实施，并按计划完成。</a:t>
            </a:r>
            <a:endParaRPr lang="en-US" altLang="zh-CN" sz="1200" dirty="0">
              <a:solidFill>
                <a:srgbClr val="0000CC"/>
              </a:solidFill>
              <a:latin typeface="黑体" pitchFamily="49" charset="-122"/>
              <a:ea typeface="黑体" pitchFamily="49" charset="-122"/>
            </a:endParaRPr>
          </a:p>
          <a:p>
            <a:pPr algn="l">
              <a:lnSpc>
                <a:spcPct val="200000"/>
              </a:lnSpc>
              <a:defRPr/>
            </a:pPr>
            <a:endParaRPr lang="en-US" altLang="zh-CN" dirty="0">
              <a:solidFill>
                <a:srgbClr val="0000CC"/>
              </a:solidFill>
              <a:latin typeface="黑体" pitchFamily="49" charset="-122"/>
              <a:ea typeface="黑体" pitchFamily="49" charset="-122"/>
            </a:endParaRPr>
          </a:p>
        </p:txBody>
      </p:sp>
    </p:spTree>
    <p:extLst>
      <p:ext uri="{BB962C8B-B14F-4D97-AF65-F5344CB8AC3E}">
        <p14:creationId xmlns:p14="http://schemas.microsoft.com/office/powerpoint/2010/main" val="2272312654"/>
      </p:ext>
    </p:extLst>
  </p:cSld>
  <p:clrMapOvr>
    <a:masterClrMapping/>
  </p:clrMapOvr>
  <p:transition advTm="140985"/>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16013" y="0"/>
            <a:ext cx="5976937" cy="1143000"/>
          </a:xfrm>
        </p:spPr>
        <p:txBody>
          <a:bodyPr/>
          <a:lstStyle/>
          <a:p>
            <a:r>
              <a:rPr kumimoji="1" lang="zh-CN" altLang="en-US" sz="3600" b="1" dirty="0">
                <a:solidFill>
                  <a:srgbClr val="FF0000"/>
                </a:solidFill>
                <a:ea typeface="黑体" panose="02010609060101010101" pitchFamily="49" charset="-122"/>
              </a:rPr>
              <a:t>一、前期准备</a:t>
            </a:r>
          </a:p>
        </p:txBody>
      </p:sp>
      <p:sp>
        <p:nvSpPr>
          <p:cNvPr id="5123" name="Rectangle 3"/>
          <p:cNvSpPr>
            <a:spLocks noGrp="1" noChangeArrowheads="1"/>
          </p:cNvSpPr>
          <p:nvPr>
            <p:ph type="body" idx="1"/>
          </p:nvPr>
        </p:nvSpPr>
        <p:spPr>
          <a:xfrm>
            <a:off x="179512" y="1052736"/>
            <a:ext cx="8820472" cy="3672408"/>
          </a:xfrm>
        </p:spPr>
        <p:txBody>
          <a:bodyPr/>
          <a:lstStyle/>
          <a:p>
            <a:pPr>
              <a:spcBef>
                <a:spcPts val="1200"/>
              </a:spcBef>
              <a:spcAft>
                <a:spcPts val="1200"/>
              </a:spcAft>
              <a:buClr>
                <a:srgbClr val="FF0000"/>
              </a:buClr>
              <a:buFont typeface="Wingdings" panose="05000000000000000000" pitchFamily="2" charset="2"/>
              <a:buNone/>
            </a:pPr>
            <a:r>
              <a:rPr lang="zh-CN" altLang="en-US" b="1" dirty="0">
                <a:solidFill>
                  <a:srgbClr val="FF3300"/>
                </a:solidFill>
                <a:latin typeface="黑体" panose="02010609060101010101" pitchFamily="49" charset="-122"/>
                <a:ea typeface="黑体" panose="02010609060101010101" pitchFamily="49" charset="-122"/>
              </a:rPr>
              <a:t>基金的基本情况</a:t>
            </a:r>
            <a:endParaRPr lang="en-US" altLang="zh-CN" b="1" dirty="0">
              <a:solidFill>
                <a:srgbClr val="FF3300"/>
              </a:solidFill>
              <a:latin typeface="黑体" panose="02010609060101010101" pitchFamily="49" charset="-122"/>
              <a:ea typeface="黑体" panose="02010609060101010101" pitchFamily="49" charset="-122"/>
            </a:endParaRPr>
          </a:p>
          <a:p>
            <a:pPr>
              <a:spcBef>
                <a:spcPts val="1200"/>
              </a:spcBef>
              <a:spcAft>
                <a:spcPts val="1200"/>
              </a:spcAft>
              <a:buClr>
                <a:srgbClr val="FF0000"/>
              </a:buClr>
              <a:buFont typeface="Wingdings" panose="05000000000000000000" pitchFamily="2" charset="2"/>
              <a:buChar char="p"/>
            </a:pPr>
            <a:r>
              <a:rPr lang="zh-CN" altLang="en-US" sz="2800" b="1" dirty="0">
                <a:solidFill>
                  <a:srgbClr val="0000CC"/>
                </a:solidFill>
                <a:latin typeface="华文新魏" panose="02010800040101010101" pitchFamily="2" charset="-122"/>
                <a:ea typeface="华文新魏" panose="02010800040101010101" pitchFamily="2" charset="-122"/>
              </a:rPr>
              <a:t>     博士后                             面上资助               研究</a:t>
            </a:r>
            <a:endParaRPr lang="en-US" altLang="zh-CN" sz="2800" b="1" dirty="0">
              <a:solidFill>
                <a:srgbClr val="0000CC"/>
              </a:solidFill>
              <a:latin typeface="华文新魏" panose="02010800040101010101" pitchFamily="2" charset="-122"/>
              <a:ea typeface="华文新魏" panose="02010800040101010101" pitchFamily="2" charset="-122"/>
            </a:endParaRPr>
          </a:p>
          <a:p>
            <a:pPr>
              <a:spcBef>
                <a:spcPts val="1200"/>
              </a:spcBef>
              <a:spcAft>
                <a:spcPts val="1200"/>
              </a:spcAft>
              <a:buClr>
                <a:srgbClr val="FF0000"/>
              </a:buClr>
              <a:buFont typeface="Wingdings" panose="05000000000000000000" pitchFamily="2" charset="2"/>
              <a:buChar char="p"/>
            </a:pPr>
            <a:r>
              <a:rPr lang="zh-CN" altLang="en-US" sz="2800" b="1" dirty="0">
                <a:solidFill>
                  <a:srgbClr val="0000CC"/>
                </a:solidFill>
                <a:latin typeface="华文新魏" panose="02010800040101010101" pitchFamily="2" charset="-122"/>
                <a:ea typeface="华文新魏" panose="02010800040101010101" pitchFamily="2" charset="-122"/>
              </a:rPr>
              <a:t>     博士后                             特别资助                人才</a:t>
            </a:r>
            <a:endParaRPr lang="en-US" altLang="zh-CN" sz="2800" b="1" dirty="0">
              <a:solidFill>
                <a:srgbClr val="0000CC"/>
              </a:solidFill>
              <a:latin typeface="华文新魏" panose="02010800040101010101" pitchFamily="2" charset="-122"/>
              <a:ea typeface="华文新魏" panose="02010800040101010101" pitchFamily="2" charset="-122"/>
            </a:endParaRPr>
          </a:p>
          <a:p>
            <a:pPr marL="0" indent="0">
              <a:spcBef>
                <a:spcPts val="1200"/>
              </a:spcBef>
              <a:spcAft>
                <a:spcPts val="1200"/>
              </a:spcAft>
              <a:buClr>
                <a:srgbClr val="FF0000"/>
              </a:buClr>
              <a:buNone/>
            </a:pPr>
            <a:r>
              <a:rPr lang="zh-CN" altLang="en-US" b="1" dirty="0">
                <a:solidFill>
                  <a:srgbClr val="FF3300"/>
                </a:solidFill>
                <a:latin typeface="黑体" panose="02010609060101010101" pitchFamily="49" charset="-122"/>
                <a:ea typeface="黑体" panose="02010609060101010101" pitchFamily="49" charset="-122"/>
              </a:rPr>
              <a:t>国家自然科学基金</a:t>
            </a:r>
            <a:endParaRPr lang="en-US" altLang="zh-CN" b="1" dirty="0">
              <a:solidFill>
                <a:srgbClr val="FF3300"/>
              </a:solidFill>
              <a:latin typeface="黑体" panose="02010609060101010101" pitchFamily="49" charset="-122"/>
              <a:ea typeface="黑体" panose="02010609060101010101" pitchFamily="49" charset="-122"/>
            </a:endParaRPr>
          </a:p>
          <a:p>
            <a:pPr>
              <a:spcBef>
                <a:spcPts val="1200"/>
              </a:spcBef>
              <a:spcAft>
                <a:spcPts val="1200"/>
              </a:spcAft>
              <a:buClr>
                <a:srgbClr val="FF0000"/>
              </a:buClr>
              <a:buFont typeface="Wingdings" panose="05000000000000000000" pitchFamily="2" charset="2"/>
              <a:buChar char="p"/>
            </a:pPr>
            <a:r>
              <a:rPr lang="en-US" altLang="zh-CN" sz="2800" b="1" dirty="0">
                <a:solidFill>
                  <a:srgbClr val="0000CC"/>
                </a:solidFill>
                <a:latin typeface="华文新魏" panose="02010800040101010101" pitchFamily="2" charset="-122"/>
                <a:ea typeface="华文新魏" panose="02010800040101010101" pitchFamily="2" charset="-122"/>
              </a:rPr>
              <a:t>     </a:t>
            </a:r>
            <a:r>
              <a:rPr lang="zh-CN" altLang="en-US" sz="2800" b="1" dirty="0">
                <a:solidFill>
                  <a:srgbClr val="0000CC"/>
                </a:solidFill>
                <a:latin typeface="华文新魏" panose="02010800040101010101" pitchFamily="2" charset="-122"/>
                <a:ea typeface="华文新魏" panose="02010800040101010101" pitchFamily="2" charset="-122"/>
              </a:rPr>
              <a:t>博士后及年轻研究者     青年科学基金      基础研究</a:t>
            </a:r>
            <a:endParaRPr lang="en-US" altLang="zh-CN" sz="2800" b="1" dirty="0">
              <a:solidFill>
                <a:srgbClr val="0000CC"/>
              </a:solidFill>
              <a:latin typeface="华文新魏" panose="02010800040101010101" pitchFamily="2" charset="-122"/>
              <a:ea typeface="华文新魏" panose="02010800040101010101" pitchFamily="2" charset="-122"/>
            </a:endParaRPr>
          </a:p>
          <a:p>
            <a:pPr>
              <a:spcBef>
                <a:spcPts val="1200"/>
              </a:spcBef>
              <a:spcAft>
                <a:spcPts val="1200"/>
              </a:spcAft>
              <a:buClr>
                <a:srgbClr val="FF0000"/>
              </a:buClr>
              <a:buFont typeface="Wingdings" panose="05000000000000000000" pitchFamily="2" charset="2"/>
              <a:buChar char="p"/>
            </a:pPr>
            <a:r>
              <a:rPr lang="zh-CN" altLang="en-US" sz="2800" b="1" dirty="0">
                <a:solidFill>
                  <a:srgbClr val="0000CC"/>
                </a:solidFill>
                <a:latin typeface="华文新魏" panose="02010800040101010101" pitchFamily="2" charset="-122"/>
                <a:ea typeface="华文新魏" panose="02010800040101010101" pitchFamily="2" charset="-122"/>
              </a:rPr>
              <a:t>     博士后及研究者              面上项目              基础研究</a:t>
            </a:r>
            <a:endParaRPr lang="en-US" altLang="zh-CN" sz="2800" b="1" dirty="0">
              <a:solidFill>
                <a:srgbClr val="0000CC"/>
              </a:solidFill>
              <a:latin typeface="华文新魏" panose="02010800040101010101" pitchFamily="2" charset="-122"/>
              <a:ea typeface="华文新魏" panose="02010800040101010101" pitchFamily="2" charset="-122"/>
            </a:endParaRPr>
          </a:p>
          <a:p>
            <a:pPr>
              <a:spcBef>
                <a:spcPts val="1200"/>
              </a:spcBef>
              <a:spcAft>
                <a:spcPts val="1200"/>
              </a:spcAft>
              <a:buClr>
                <a:srgbClr val="FF0000"/>
              </a:buClr>
              <a:buFont typeface="Wingdings" panose="05000000000000000000" pitchFamily="2" charset="2"/>
              <a:buChar char="p"/>
            </a:pPr>
            <a:r>
              <a:rPr lang="zh-CN" altLang="en-US" sz="2800" b="1" dirty="0">
                <a:solidFill>
                  <a:srgbClr val="0000CC"/>
                </a:solidFill>
                <a:latin typeface="华文新魏" panose="02010800040101010101" pitchFamily="2" charset="-122"/>
                <a:ea typeface="华文新魏" panose="02010800040101010101" pitchFamily="2" charset="-122"/>
              </a:rPr>
              <a:t>     优秀青年研究者              优秀青年基金       人才</a:t>
            </a:r>
            <a:endParaRPr lang="en-US" altLang="zh-CN" sz="2800" b="1" dirty="0">
              <a:solidFill>
                <a:srgbClr val="0000CC"/>
              </a:solidFill>
              <a:latin typeface="华文新魏" panose="02010800040101010101" pitchFamily="2" charset="-122"/>
              <a:ea typeface="华文新魏" panose="02010800040101010101" pitchFamily="2" charset="-122"/>
            </a:endParaRPr>
          </a:p>
          <a:p>
            <a:pPr>
              <a:spcBef>
                <a:spcPts val="1200"/>
              </a:spcBef>
              <a:spcAft>
                <a:spcPts val="1200"/>
              </a:spcAft>
              <a:buClr>
                <a:srgbClr val="FF0000"/>
              </a:buClr>
              <a:buFont typeface="Wingdings" panose="05000000000000000000" pitchFamily="2" charset="2"/>
              <a:buChar char="p"/>
            </a:pPr>
            <a:endParaRPr lang="en-US" altLang="zh-CN" sz="2800" b="1" dirty="0">
              <a:solidFill>
                <a:srgbClr val="0000CC"/>
              </a:solidFill>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1783717852"/>
      </p:ext>
    </p:extLst>
  </p:cSld>
  <p:clrMapOvr>
    <a:masterClrMapping/>
  </p:clrMapOvr>
  <p:transition advTm="71578"/>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17723" y="111006"/>
            <a:ext cx="7777163" cy="476669"/>
          </a:xfrm>
          <a:prstGeom prst="rect">
            <a:avLst/>
          </a:prstGeom>
          <a:noFill/>
          <a:ln>
            <a:noFill/>
          </a:ln>
          <a:effectLst/>
          <a:extLst>
            <a:ext uri="{909E8E84-426E-40DD-AFC4-6F175D3DCCD1}">
              <a14:hiddenFill xmlns:a14="http://schemas.microsoft.com/office/drawing/2010/main">
                <a:solidFill>
                  <a:srgbClr val="0000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nSpc>
                <a:spcPct val="120000"/>
              </a:lnSpc>
              <a:spcBef>
                <a:spcPct val="25000"/>
              </a:spcBef>
              <a:buClr>
                <a:srgbClr val="FF0000"/>
              </a:buClr>
            </a:pPr>
            <a:r>
              <a:rPr lang="en-US" altLang="zh-CN" sz="2400" dirty="0">
                <a:solidFill>
                  <a:srgbClr val="FF0000"/>
                </a:solidFill>
                <a:latin typeface="黑体" panose="02010609060101010101" pitchFamily="49" charset="-122"/>
                <a:ea typeface="黑体" panose="02010609060101010101" pitchFamily="49" charset="-122"/>
              </a:rPr>
              <a:t>5. </a:t>
            </a:r>
            <a:r>
              <a:rPr lang="zh-CN" altLang="en-US" sz="2400" dirty="0">
                <a:solidFill>
                  <a:srgbClr val="FF0000"/>
                </a:solidFill>
                <a:latin typeface="黑体" panose="02010609060101010101" pitchFamily="49" charset="-122"/>
                <a:ea typeface="黑体" panose="02010609060101010101" pitchFamily="49" charset="-122"/>
              </a:rPr>
              <a:t>摘要</a:t>
            </a:r>
          </a:p>
        </p:txBody>
      </p:sp>
      <p:sp>
        <p:nvSpPr>
          <p:cNvPr id="8" name="Line 5"/>
          <p:cNvSpPr>
            <a:spLocks noChangeShapeType="1"/>
          </p:cNvSpPr>
          <p:nvPr/>
        </p:nvSpPr>
        <p:spPr bwMode="auto">
          <a:xfrm>
            <a:off x="66898" y="714256"/>
            <a:ext cx="9144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 name="Text Box 145"/>
          <p:cNvSpPr txBox="1">
            <a:spLocks noChangeArrowheads="1"/>
          </p:cNvSpPr>
          <p:nvPr/>
        </p:nvSpPr>
        <p:spPr bwMode="auto">
          <a:xfrm>
            <a:off x="324248" y="859516"/>
            <a:ext cx="8629299" cy="4154984"/>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algn="l">
              <a:lnSpc>
                <a:spcPct val="200000"/>
              </a:lnSpc>
              <a:defRPr/>
            </a:pPr>
            <a:r>
              <a:rPr lang="zh-CN" altLang="en-US" sz="3200" dirty="0">
                <a:solidFill>
                  <a:srgbClr val="FF0000"/>
                </a:solidFill>
                <a:latin typeface="黑体" pitchFamily="49" charset="-122"/>
                <a:ea typeface="黑体" pitchFamily="49" charset="-122"/>
              </a:rPr>
              <a:t>           精雕细琢</a:t>
            </a:r>
            <a:endParaRPr lang="en-US" altLang="zh-CN" sz="2500" dirty="0">
              <a:solidFill>
                <a:srgbClr val="FF0000"/>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    高度浓缩</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en-US" altLang="zh-CN" sz="2500" dirty="0">
                <a:solidFill>
                  <a:srgbClr val="0000CC"/>
                </a:solidFill>
                <a:latin typeface="黑体" pitchFamily="49" charset="-122"/>
                <a:ea typeface="黑体" pitchFamily="49" charset="-122"/>
              </a:rPr>
              <a:t>    </a:t>
            </a:r>
            <a:r>
              <a:rPr lang="zh-CN" altLang="en-US" sz="2500" dirty="0">
                <a:solidFill>
                  <a:srgbClr val="0000CC"/>
                </a:solidFill>
                <a:latin typeface="黑体" pitchFamily="49" charset="-122"/>
                <a:ea typeface="黑体" pitchFamily="49" charset="-122"/>
              </a:rPr>
              <a:t>简洁</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en-US" altLang="zh-CN" sz="2500" dirty="0">
                <a:solidFill>
                  <a:srgbClr val="0000CC"/>
                </a:solidFill>
                <a:latin typeface="黑体" pitchFamily="49" charset="-122"/>
                <a:ea typeface="黑体" pitchFamily="49" charset="-122"/>
              </a:rPr>
              <a:t>    </a:t>
            </a:r>
            <a:r>
              <a:rPr lang="zh-CN" altLang="en-US" sz="2500" dirty="0">
                <a:solidFill>
                  <a:srgbClr val="0000CC"/>
                </a:solidFill>
                <a:latin typeface="黑体" pitchFamily="49" charset="-122"/>
                <a:ea typeface="黑体" pitchFamily="49" charset="-122"/>
              </a:rPr>
              <a:t>科学性</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    多次修改</a:t>
            </a:r>
            <a:endParaRPr lang="en-US" altLang="zh-CN" sz="2500" dirty="0">
              <a:solidFill>
                <a:srgbClr val="0000CC"/>
              </a:solidFill>
              <a:latin typeface="黑体" pitchFamily="49" charset="-122"/>
              <a:ea typeface="黑体" pitchFamily="49" charset="-122"/>
            </a:endParaRPr>
          </a:p>
        </p:txBody>
      </p:sp>
    </p:spTree>
    <p:extLst>
      <p:ext uri="{BB962C8B-B14F-4D97-AF65-F5344CB8AC3E}">
        <p14:creationId xmlns:p14="http://schemas.microsoft.com/office/powerpoint/2010/main" val="463318740"/>
      </p:ext>
    </p:extLst>
  </p:cSld>
  <p:clrMapOvr>
    <a:masterClrMapping/>
  </p:clrMapOvr>
  <p:transition advTm="140985"/>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17723" y="111006"/>
            <a:ext cx="7777163" cy="476669"/>
          </a:xfrm>
          <a:prstGeom prst="rect">
            <a:avLst/>
          </a:prstGeom>
          <a:noFill/>
          <a:ln>
            <a:noFill/>
          </a:ln>
          <a:effectLst/>
          <a:extLst>
            <a:ext uri="{909E8E84-426E-40DD-AFC4-6F175D3DCCD1}">
              <a14:hiddenFill xmlns:a14="http://schemas.microsoft.com/office/drawing/2010/main">
                <a:solidFill>
                  <a:srgbClr val="0000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nSpc>
                <a:spcPct val="120000"/>
              </a:lnSpc>
              <a:spcBef>
                <a:spcPct val="25000"/>
              </a:spcBef>
              <a:buClr>
                <a:srgbClr val="FF0000"/>
              </a:buClr>
            </a:pPr>
            <a:r>
              <a:rPr lang="zh-CN" altLang="en-US" sz="2400" dirty="0">
                <a:solidFill>
                  <a:srgbClr val="FF0000"/>
                </a:solidFill>
                <a:latin typeface="黑体" panose="02010609060101010101" pitchFamily="49" charset="-122"/>
                <a:ea typeface="黑体" panose="02010609060101010101" pitchFamily="49" charset="-122"/>
              </a:rPr>
              <a:t>其他注意事项</a:t>
            </a:r>
          </a:p>
        </p:txBody>
      </p:sp>
      <p:sp>
        <p:nvSpPr>
          <p:cNvPr id="8" name="Line 5"/>
          <p:cNvSpPr>
            <a:spLocks noChangeShapeType="1"/>
          </p:cNvSpPr>
          <p:nvPr/>
        </p:nvSpPr>
        <p:spPr bwMode="auto">
          <a:xfrm>
            <a:off x="66898" y="714256"/>
            <a:ext cx="9144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 name="Text Box 145"/>
          <p:cNvSpPr txBox="1">
            <a:spLocks noChangeArrowheads="1"/>
          </p:cNvSpPr>
          <p:nvPr/>
        </p:nvSpPr>
        <p:spPr bwMode="auto">
          <a:xfrm>
            <a:off x="308223" y="1052736"/>
            <a:ext cx="8826277" cy="5478423"/>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    各项内容完整性  处理好各部分之间的关系</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    不得有意泄露个人信息</a:t>
            </a:r>
          </a:p>
          <a:p>
            <a:pPr algn="l">
              <a:lnSpc>
                <a:spcPct val="200000"/>
              </a:lnSpc>
              <a:defRPr/>
            </a:pPr>
            <a:r>
              <a:rPr lang="zh-CN" altLang="en-US" sz="2500" dirty="0">
                <a:solidFill>
                  <a:srgbClr val="0000CC"/>
                </a:solidFill>
                <a:latin typeface="黑体" pitchFamily="49" charset="-122"/>
                <a:ea typeface="黑体" pitchFamily="49" charset="-122"/>
              </a:rPr>
              <a:t>    不得在</a:t>
            </a:r>
            <a:r>
              <a:rPr lang="zh-CN" altLang="en-US" sz="2500" dirty="0">
                <a:solidFill>
                  <a:srgbClr val="FF0000"/>
                </a:solidFill>
                <a:latin typeface="黑体" pitchFamily="49" charset="-122"/>
                <a:ea typeface="黑体" pitchFamily="49" charset="-122"/>
              </a:rPr>
              <a:t>红色</a:t>
            </a:r>
            <a:r>
              <a:rPr lang="zh-CN" altLang="en-US" sz="2500" dirty="0">
                <a:solidFill>
                  <a:srgbClr val="0000CC"/>
                </a:solidFill>
                <a:latin typeface="黑体" pitchFamily="49" charset="-122"/>
                <a:ea typeface="黑体" pitchFamily="49" charset="-122"/>
              </a:rPr>
              <a:t>边框内泄露姓名、单位等。</a:t>
            </a:r>
          </a:p>
          <a:p>
            <a:pPr algn="l">
              <a:lnSpc>
                <a:spcPct val="200000"/>
              </a:lnSpc>
              <a:defRPr/>
            </a:pPr>
            <a:r>
              <a:rPr lang="zh-CN" altLang="en-US" sz="2500" dirty="0">
                <a:solidFill>
                  <a:srgbClr val="0000CC"/>
                </a:solidFill>
                <a:latin typeface="黑体" pitchFamily="49" charset="-122"/>
                <a:ea typeface="黑体" pitchFamily="49" charset="-122"/>
              </a:rPr>
              <a:t>面上资助申请书中，红色边框内容包括：项目简要介绍、理论依据、研究方案、经费预算。</a:t>
            </a:r>
            <a:endParaRPr lang="en-US" altLang="zh-CN" sz="2500" dirty="0">
              <a:solidFill>
                <a:srgbClr val="0000CC"/>
              </a:solidFill>
              <a:latin typeface="黑体" pitchFamily="49" charset="-122"/>
              <a:ea typeface="黑体" pitchFamily="49" charset="-122"/>
            </a:endParaRPr>
          </a:p>
          <a:p>
            <a:pPr algn="l">
              <a:lnSpc>
                <a:spcPct val="200000"/>
              </a:lnSpc>
              <a:defRPr/>
            </a:pPr>
            <a:r>
              <a:rPr lang="zh-CN" altLang="en-US" sz="2500" dirty="0">
                <a:solidFill>
                  <a:srgbClr val="0000CC"/>
                </a:solidFill>
                <a:latin typeface="黑体" pitchFamily="49" charset="-122"/>
                <a:ea typeface="黑体" pitchFamily="49" charset="-122"/>
              </a:rPr>
              <a:t> 特别资助申请书中，红色边框内容包括：项目简要介绍、申报项目的研究内容、申报项目的研究方法、资助金的使用计划。 </a:t>
            </a:r>
          </a:p>
        </p:txBody>
      </p:sp>
    </p:spTree>
    <p:extLst>
      <p:ext uri="{BB962C8B-B14F-4D97-AF65-F5344CB8AC3E}">
        <p14:creationId xmlns:p14="http://schemas.microsoft.com/office/powerpoint/2010/main" val="4161361924"/>
      </p:ext>
    </p:extLst>
  </p:cSld>
  <p:clrMapOvr>
    <a:masterClrMapping/>
  </p:clrMapOvr>
  <p:transition advTm="140985"/>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17723" y="111006"/>
            <a:ext cx="7777163" cy="476669"/>
          </a:xfrm>
          <a:prstGeom prst="rect">
            <a:avLst/>
          </a:prstGeom>
          <a:noFill/>
          <a:ln>
            <a:noFill/>
          </a:ln>
          <a:effectLst/>
          <a:extLst>
            <a:ext uri="{909E8E84-426E-40DD-AFC4-6F175D3DCCD1}">
              <a14:hiddenFill xmlns:a14="http://schemas.microsoft.com/office/drawing/2010/main">
                <a:solidFill>
                  <a:srgbClr val="0000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nSpc>
                <a:spcPct val="120000"/>
              </a:lnSpc>
              <a:spcBef>
                <a:spcPct val="25000"/>
              </a:spcBef>
              <a:buClr>
                <a:srgbClr val="FF0000"/>
              </a:buClr>
            </a:pPr>
            <a:r>
              <a:rPr lang="zh-CN" altLang="en-US" sz="2400" dirty="0">
                <a:solidFill>
                  <a:srgbClr val="FF0000"/>
                </a:solidFill>
                <a:latin typeface="黑体" panose="02010609060101010101" pitchFamily="49" charset="-122"/>
                <a:ea typeface="黑体" panose="02010609060101010101" pitchFamily="49" charset="-122"/>
              </a:rPr>
              <a:t>其他注意事项</a:t>
            </a:r>
          </a:p>
        </p:txBody>
      </p:sp>
      <p:sp>
        <p:nvSpPr>
          <p:cNvPr id="8" name="Line 5"/>
          <p:cNvSpPr>
            <a:spLocks noChangeShapeType="1"/>
          </p:cNvSpPr>
          <p:nvPr/>
        </p:nvSpPr>
        <p:spPr bwMode="auto">
          <a:xfrm>
            <a:off x="66898" y="714256"/>
            <a:ext cx="9144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 name="Text Box 145"/>
          <p:cNvSpPr txBox="1">
            <a:spLocks noChangeArrowheads="1"/>
          </p:cNvSpPr>
          <p:nvPr/>
        </p:nvSpPr>
        <p:spPr bwMode="auto">
          <a:xfrm>
            <a:off x="308223" y="1052736"/>
            <a:ext cx="8826277" cy="5478423"/>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   投送</a:t>
            </a:r>
            <a:r>
              <a:rPr lang="zh-CN" altLang="en-US" sz="2500" dirty="0">
                <a:solidFill>
                  <a:srgbClr val="FF0000"/>
                </a:solidFill>
                <a:latin typeface="黑体" pitchFamily="49" charset="-122"/>
                <a:ea typeface="黑体" pitchFamily="49" charset="-122"/>
              </a:rPr>
              <a:t>学科</a:t>
            </a:r>
            <a:r>
              <a:rPr lang="zh-CN" altLang="en-US" sz="2500" dirty="0">
                <a:solidFill>
                  <a:srgbClr val="0000CC"/>
                </a:solidFill>
                <a:latin typeface="黑体" pitchFamily="49" charset="-122"/>
                <a:ea typeface="黑体" pitchFamily="49" charset="-122"/>
              </a:rPr>
              <a:t>   </a:t>
            </a:r>
          </a:p>
          <a:p>
            <a:pPr algn="l">
              <a:lnSpc>
                <a:spcPct val="200000"/>
              </a:lnSpc>
              <a:defRPr/>
            </a:pPr>
            <a:r>
              <a:rPr lang="zh-CN" altLang="en-US" sz="2500" dirty="0">
                <a:solidFill>
                  <a:srgbClr val="0000CC"/>
                </a:solidFill>
                <a:latin typeface="黑体" pitchFamily="49" charset="-122"/>
                <a:ea typeface="黑体" pitchFamily="49" charset="-122"/>
              </a:rPr>
              <a:t>如申请项目是交叉学科，应在投送学科中注明。同等条件下，交叉学科项目优先资助。</a:t>
            </a:r>
            <a:endParaRPr lang="en-US" altLang="zh-CN" sz="2500" dirty="0">
              <a:solidFill>
                <a:srgbClr val="0000CC"/>
              </a:solidFill>
              <a:latin typeface="黑体" pitchFamily="49" charset="-122"/>
              <a:ea typeface="黑体" pitchFamily="49" charset="-122"/>
            </a:endParaRPr>
          </a:p>
          <a:p>
            <a:pPr marL="342900" indent="-342900" algn="l">
              <a:lnSpc>
                <a:spcPct val="200000"/>
              </a:lnSpc>
              <a:buFont typeface="Wingdings" panose="05000000000000000000" pitchFamily="2" charset="2"/>
              <a:buChar char="Ø"/>
              <a:defRPr/>
            </a:pPr>
            <a:r>
              <a:rPr lang="zh-CN" altLang="en-US" sz="2500" dirty="0">
                <a:solidFill>
                  <a:srgbClr val="0000CC"/>
                </a:solidFill>
                <a:latin typeface="黑体" pitchFamily="49" charset="-122"/>
                <a:ea typeface="黑体" pitchFamily="49" charset="-122"/>
              </a:rPr>
              <a:t>    </a:t>
            </a:r>
            <a:r>
              <a:rPr lang="zh-CN" altLang="en-US" sz="2500" dirty="0">
                <a:solidFill>
                  <a:srgbClr val="FF0000"/>
                </a:solidFill>
                <a:latin typeface="黑体" pitchFamily="49" charset="-122"/>
                <a:ea typeface="黑体" pitchFamily="49" charset="-122"/>
              </a:rPr>
              <a:t>精心准备，注意细节</a:t>
            </a:r>
          </a:p>
          <a:p>
            <a:pPr algn="l">
              <a:lnSpc>
                <a:spcPct val="200000"/>
              </a:lnSpc>
              <a:defRPr/>
            </a:pPr>
            <a:r>
              <a:rPr lang="zh-CN" altLang="en-US" sz="2500" dirty="0">
                <a:solidFill>
                  <a:srgbClr val="0000CC"/>
                </a:solidFill>
                <a:latin typeface="黑体" pitchFamily="49" charset="-122"/>
                <a:ea typeface="黑体" pitchFamily="49" charset="-122"/>
              </a:rPr>
              <a:t>     页面排版、段落间距、字体大小</a:t>
            </a:r>
          </a:p>
          <a:p>
            <a:pPr algn="l">
              <a:lnSpc>
                <a:spcPct val="200000"/>
              </a:lnSpc>
              <a:defRPr/>
            </a:pPr>
            <a:r>
              <a:rPr lang="zh-CN" altLang="en-US" sz="2500" dirty="0">
                <a:solidFill>
                  <a:srgbClr val="0000CC"/>
                </a:solidFill>
                <a:latin typeface="黑体" pitchFamily="49" charset="-122"/>
                <a:ea typeface="黑体" pitchFamily="49" charset="-122"/>
              </a:rPr>
              <a:t>     避免错别字</a:t>
            </a:r>
          </a:p>
          <a:p>
            <a:pPr marL="342900" indent="-342900" algn="l">
              <a:lnSpc>
                <a:spcPct val="200000"/>
              </a:lnSpc>
              <a:buFont typeface="Wingdings" panose="05000000000000000000" pitchFamily="2" charset="2"/>
              <a:buChar char="Ø"/>
              <a:defRPr/>
            </a:pPr>
            <a:endParaRPr lang="zh-CN" altLang="en-US" sz="2500" dirty="0">
              <a:solidFill>
                <a:srgbClr val="0000CC"/>
              </a:solidFill>
              <a:latin typeface="黑体" pitchFamily="49" charset="-122"/>
              <a:ea typeface="黑体" pitchFamily="49" charset="-122"/>
            </a:endParaRPr>
          </a:p>
        </p:txBody>
      </p:sp>
    </p:spTree>
    <p:extLst>
      <p:ext uri="{BB962C8B-B14F-4D97-AF65-F5344CB8AC3E}">
        <p14:creationId xmlns:p14="http://schemas.microsoft.com/office/powerpoint/2010/main" val="2619233357"/>
      </p:ext>
    </p:extLst>
  </p:cSld>
  <p:clrMapOvr>
    <a:masterClrMapping/>
  </p:clrMapOvr>
  <p:transition advTm="140985"/>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76782" y="1039095"/>
            <a:ext cx="8263456" cy="2677938"/>
          </a:xfrm>
        </p:spPr>
        <p:txBody>
          <a:bodyPr/>
          <a:lstStyle/>
          <a:p>
            <a:pPr>
              <a:lnSpc>
                <a:spcPct val="150000"/>
              </a:lnSpc>
              <a:spcBef>
                <a:spcPts val="0"/>
              </a:spcBef>
              <a:buFont typeface="Wingdings" panose="05000000000000000000" pitchFamily="2" charset="2"/>
              <a:buChar char="Ø"/>
            </a:pPr>
            <a:r>
              <a:rPr lang="zh-CN" altLang="en-US" sz="2800" b="1" dirty="0">
                <a:solidFill>
                  <a:srgbClr val="0000CC"/>
                </a:solidFill>
                <a:latin typeface="楷体" pitchFamily="49" charset="-122"/>
                <a:ea typeface="楷体" pitchFamily="49" charset="-122"/>
                <a:cs typeface="Arial" charset="0"/>
              </a:rPr>
              <a:t>  </a:t>
            </a:r>
            <a:r>
              <a:rPr lang="zh-CN" altLang="en-US" sz="3600" b="1" dirty="0">
                <a:solidFill>
                  <a:srgbClr val="0000CC"/>
                </a:solidFill>
                <a:latin typeface="楷体" pitchFamily="49" charset="-122"/>
                <a:ea typeface="楷体" pitchFamily="49" charset="-122"/>
                <a:cs typeface="Arial" charset="0"/>
              </a:rPr>
              <a:t>完成稿子后，放在那，一周以上</a:t>
            </a:r>
            <a:endParaRPr lang="en-US" altLang="zh-CN" sz="3600" b="1" dirty="0">
              <a:solidFill>
                <a:srgbClr val="0000CC"/>
              </a:solidFill>
              <a:latin typeface="楷体" pitchFamily="49" charset="-122"/>
              <a:ea typeface="楷体" pitchFamily="49" charset="-122"/>
              <a:cs typeface="Arial" charset="0"/>
            </a:endParaRPr>
          </a:p>
          <a:p>
            <a:pPr>
              <a:lnSpc>
                <a:spcPct val="150000"/>
              </a:lnSpc>
              <a:spcBef>
                <a:spcPts val="0"/>
              </a:spcBef>
              <a:buFont typeface="Wingdings" panose="05000000000000000000" pitchFamily="2" charset="2"/>
              <a:buChar char="Ø"/>
            </a:pPr>
            <a:r>
              <a:rPr lang="en-US" altLang="zh-CN" sz="2800" b="1" dirty="0">
                <a:solidFill>
                  <a:srgbClr val="0000CC"/>
                </a:solidFill>
                <a:latin typeface="楷体" pitchFamily="49" charset="-122"/>
                <a:ea typeface="楷体" pitchFamily="49" charset="-122"/>
                <a:cs typeface="Arial" charset="0"/>
              </a:rPr>
              <a:t>  </a:t>
            </a:r>
            <a:r>
              <a:rPr lang="zh-CN" altLang="en-US" sz="3600" b="1" dirty="0">
                <a:solidFill>
                  <a:srgbClr val="0000CC"/>
                </a:solidFill>
                <a:latin typeface="楷体" pitchFamily="49" charset="-122"/>
                <a:ea typeface="楷体" pitchFamily="49" charset="-122"/>
                <a:cs typeface="Arial" charset="0"/>
              </a:rPr>
              <a:t>把自己假象为一个外行、一个很忙很忙的大专家</a:t>
            </a:r>
            <a:endParaRPr lang="el-GR" altLang="zh-CN" sz="2800" b="1" dirty="0">
              <a:solidFill>
                <a:srgbClr val="0000CC"/>
              </a:solidFill>
              <a:latin typeface="楷体" pitchFamily="49" charset="-122"/>
              <a:ea typeface="楷体" pitchFamily="49" charset="-122"/>
              <a:cs typeface="Times New Roman" pitchFamily="18" charset="0"/>
            </a:endParaRPr>
          </a:p>
        </p:txBody>
      </p:sp>
      <p:sp>
        <p:nvSpPr>
          <p:cNvPr id="4" name="Rectangle 2"/>
          <p:cNvSpPr>
            <a:spLocks noGrp="1" noChangeArrowheads="1"/>
          </p:cNvSpPr>
          <p:nvPr>
            <p:ph type="title"/>
          </p:nvPr>
        </p:nvSpPr>
        <p:spPr>
          <a:xfrm>
            <a:off x="755648" y="332656"/>
            <a:ext cx="7705725" cy="706438"/>
          </a:xfrm>
        </p:spPr>
        <p:txBody>
          <a:bodyPr/>
          <a:lstStyle/>
          <a:p>
            <a:pPr eaLnBrk="1" hangingPunct="1"/>
            <a:r>
              <a:rPr lang="zh-CN" altLang="en-US" sz="3600" b="1" dirty="0">
                <a:solidFill>
                  <a:srgbClr val="FF0000"/>
                </a:solidFill>
                <a:ea typeface="黑体" panose="02010609060101010101" pitchFamily="49" charset="-122"/>
              </a:rPr>
              <a:t>如果你就是评委！</a:t>
            </a:r>
          </a:p>
        </p:txBody>
      </p:sp>
      <p:sp>
        <p:nvSpPr>
          <p:cNvPr id="5" name="内容占位符 2"/>
          <p:cNvSpPr txBox="1">
            <a:spLocks/>
          </p:cNvSpPr>
          <p:nvPr/>
        </p:nvSpPr>
        <p:spPr bwMode="auto">
          <a:xfrm>
            <a:off x="480230" y="4005064"/>
            <a:ext cx="8263456"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lgn="ctr">
              <a:lnSpc>
                <a:spcPct val="150000"/>
              </a:lnSpc>
              <a:spcBef>
                <a:spcPts val="0"/>
              </a:spcBef>
              <a:buNone/>
            </a:pPr>
            <a:r>
              <a:rPr lang="zh-CN" altLang="en-US" sz="4000" b="1" kern="0" dirty="0">
                <a:solidFill>
                  <a:srgbClr val="0000CC"/>
                </a:solidFill>
                <a:latin typeface="楷体" pitchFamily="49" charset="-122"/>
                <a:ea typeface="楷体" pitchFamily="49" charset="-122"/>
                <a:cs typeface="Arial" charset="0"/>
              </a:rPr>
              <a:t>  </a:t>
            </a:r>
            <a:r>
              <a:rPr lang="zh-CN" altLang="en-US" sz="4000" b="1" kern="0" dirty="0">
                <a:solidFill>
                  <a:srgbClr val="FF0000"/>
                </a:solidFill>
                <a:latin typeface="楷体" pitchFamily="49" charset="-122"/>
                <a:ea typeface="楷体" pitchFamily="49" charset="-122"/>
                <a:cs typeface="Arial" charset="0"/>
              </a:rPr>
              <a:t>平淡对待结果</a:t>
            </a:r>
            <a:endParaRPr lang="en-US" altLang="zh-CN" sz="4000" b="1" kern="0" dirty="0">
              <a:solidFill>
                <a:srgbClr val="FF0000"/>
              </a:solidFill>
              <a:latin typeface="楷体" pitchFamily="49" charset="-122"/>
              <a:ea typeface="楷体" pitchFamily="49" charset="-122"/>
              <a:cs typeface="Arial" charset="0"/>
            </a:endParaRPr>
          </a:p>
          <a:p>
            <a:pPr marL="0" indent="0" algn="ctr">
              <a:lnSpc>
                <a:spcPct val="150000"/>
              </a:lnSpc>
              <a:spcBef>
                <a:spcPts val="0"/>
              </a:spcBef>
              <a:buNone/>
            </a:pPr>
            <a:r>
              <a:rPr lang="zh-CN" altLang="en-US" sz="4000" kern="0" dirty="0">
                <a:solidFill>
                  <a:srgbClr val="FF0000"/>
                </a:solidFill>
                <a:latin typeface="楷体" pitchFamily="49" charset="-122"/>
                <a:ea typeface="楷体" pitchFamily="49" charset="-122"/>
                <a:cs typeface="Arial" charset="0"/>
              </a:rPr>
              <a:t>  上或者不上都是正常的！</a:t>
            </a:r>
            <a:endParaRPr lang="el-GR" altLang="zh-CN" sz="4000" b="1" kern="0" dirty="0">
              <a:solidFill>
                <a:srgbClr val="FF0000"/>
              </a:solidFill>
              <a:latin typeface="楷体" pitchFamily="49" charset="-122"/>
              <a:ea typeface="楷体" pitchFamily="49" charset="-122"/>
              <a:cs typeface="Times New Roman" pitchFamily="18" charset="0"/>
            </a:endParaRPr>
          </a:p>
        </p:txBody>
      </p:sp>
    </p:spTree>
    <p:extLst>
      <p:ext uri="{BB962C8B-B14F-4D97-AF65-F5344CB8AC3E}">
        <p14:creationId xmlns:p14="http://schemas.microsoft.com/office/powerpoint/2010/main" val="2574399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ChangeArrowheads="1"/>
          </p:cNvSpPr>
          <p:nvPr/>
        </p:nvSpPr>
        <p:spPr bwMode="auto">
          <a:xfrm>
            <a:off x="179513" y="1556792"/>
            <a:ext cx="8940130" cy="959365"/>
          </a:xfrm>
          <a:prstGeom prst="rect">
            <a:avLst/>
          </a:prstGeom>
          <a:solidFill>
            <a:srgbClr val="0000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15000"/>
              </a:lnSpc>
              <a:spcBef>
                <a:spcPct val="15000"/>
              </a:spcBef>
            </a:pPr>
            <a:r>
              <a:rPr lang="zh-CN" altLang="en-US" sz="5400" dirty="0">
                <a:solidFill>
                  <a:schemeClr val="bg1"/>
                </a:solidFill>
                <a:effectLst>
                  <a:outerShdw blurRad="38100" dist="38100" dir="2700000" algn="tl">
                    <a:srgbClr val="000000"/>
                  </a:outerShdw>
                </a:effectLst>
                <a:ea typeface="黑体" panose="02010609060101010101" pitchFamily="49" charset="-122"/>
              </a:rPr>
              <a:t>预祝各位基金申请顺利！</a:t>
            </a:r>
          </a:p>
        </p:txBody>
      </p:sp>
      <p:sp>
        <p:nvSpPr>
          <p:cNvPr id="2" name="矩形 1"/>
          <p:cNvSpPr/>
          <p:nvPr/>
        </p:nvSpPr>
        <p:spPr>
          <a:xfrm>
            <a:off x="2201306" y="3429000"/>
            <a:ext cx="4896544" cy="923330"/>
          </a:xfrm>
          <a:prstGeom prst="rect">
            <a:avLst/>
          </a:prstGeom>
          <a:noFill/>
        </p:spPr>
        <p:txBody>
          <a:bodyPr wrap="square" lIns="91440" tIns="45720" rIns="91440" bIns="45720">
            <a:spAutoFit/>
          </a:bodyPr>
          <a:lstStyle/>
          <a:p>
            <a:pPr algn="ctr"/>
            <a:r>
              <a:rPr lang="zh-CN" altLang="en-US" sz="5400" b="1" cap="none" spc="0" dirty="0">
                <a:ln w="22225">
                  <a:solidFill>
                    <a:schemeClr val="accent2"/>
                  </a:solidFill>
                  <a:prstDash val="solid"/>
                </a:ln>
                <a:solidFill>
                  <a:srgbClr val="FF0000"/>
                </a:solidFill>
                <a:effectLst/>
              </a:rPr>
              <a:t>谢谢各位！</a:t>
            </a:r>
          </a:p>
        </p:txBody>
      </p:sp>
    </p:spTree>
    <p:extLst>
      <p:ext uri="{BB962C8B-B14F-4D97-AF65-F5344CB8AC3E}">
        <p14:creationId xmlns:p14="http://schemas.microsoft.com/office/powerpoint/2010/main" val="809280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ChangeArrowheads="1"/>
          </p:cNvSpPr>
          <p:nvPr/>
        </p:nvSpPr>
        <p:spPr bwMode="auto">
          <a:xfrm>
            <a:off x="0" y="0"/>
            <a:ext cx="9144000" cy="519113"/>
          </a:xfrm>
          <a:prstGeom prst="rect">
            <a:avLst/>
          </a:prstGeom>
          <a:solidFill>
            <a:srgbClr val="0000CC"/>
          </a:solidFill>
          <a:ln>
            <a:noFill/>
          </a:ln>
          <a:effectLst>
            <a:outerShdw dist="35921" dir="2700000" algn="ctr" rotWithShape="0">
              <a:srgbClr val="808080">
                <a:alpha val="50000"/>
              </a:srgbClr>
            </a:outerShdw>
          </a:effectLs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spcBef>
                <a:spcPct val="0"/>
              </a:spcBef>
              <a:buNone/>
            </a:pPr>
            <a:r>
              <a:rPr kumimoji="1" lang="zh-CN" altLang="en-US" sz="2800" dirty="0">
                <a:solidFill>
                  <a:schemeClr val="bg1"/>
                </a:solidFill>
                <a:latin typeface="黑体" panose="02010609060101010101" pitchFamily="49" charset="-122"/>
                <a:ea typeface="黑体" panose="02010609060101010101" pitchFamily="49" charset="-122"/>
              </a:rPr>
              <a:t>中国博士后科学基金  面上资助</a:t>
            </a:r>
          </a:p>
        </p:txBody>
      </p:sp>
      <p:sp>
        <p:nvSpPr>
          <p:cNvPr id="14" name="Rectangle 101"/>
          <p:cNvSpPr>
            <a:spLocks noChangeArrowheads="1"/>
          </p:cNvSpPr>
          <p:nvPr/>
        </p:nvSpPr>
        <p:spPr bwMode="auto">
          <a:xfrm>
            <a:off x="167131" y="862560"/>
            <a:ext cx="8172400" cy="644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lnSpc>
                <a:spcPct val="140000"/>
              </a:lnSpc>
            </a:pPr>
            <a:r>
              <a:rPr lang="zh-CN" altLang="en-US" sz="2800" dirty="0">
                <a:solidFill>
                  <a:srgbClr val="FF0000"/>
                </a:solidFill>
                <a:latin typeface="华文新魏" panose="02010800040101010101" pitchFamily="2" charset="-122"/>
                <a:ea typeface="华文新魏" panose="02010800040101010101" pitchFamily="2" charset="-122"/>
              </a:rPr>
              <a:t>基本情况</a:t>
            </a:r>
          </a:p>
        </p:txBody>
      </p:sp>
      <p:sp>
        <p:nvSpPr>
          <p:cNvPr id="6" name="Text Box 145">
            <a:extLst>
              <a:ext uri="{FF2B5EF4-FFF2-40B4-BE49-F238E27FC236}">
                <a16:creationId xmlns:a16="http://schemas.microsoft.com/office/drawing/2014/main" id="{D85F03FE-0671-4897-AFA3-06BA80B5F6E0}"/>
              </a:ext>
            </a:extLst>
          </p:cNvPr>
          <p:cNvSpPr txBox="1">
            <a:spLocks noChangeArrowheads="1"/>
          </p:cNvSpPr>
          <p:nvPr/>
        </p:nvSpPr>
        <p:spPr bwMode="auto">
          <a:xfrm>
            <a:off x="611561" y="1850799"/>
            <a:ext cx="8424936" cy="3320909"/>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algn="l">
              <a:lnSpc>
                <a:spcPct val="140000"/>
              </a:lnSpc>
              <a:defRPr/>
            </a:pPr>
            <a:r>
              <a:rPr lang="zh-CN" altLang="en-US" sz="3200" dirty="0">
                <a:latin typeface="黑体" pitchFamily="49" charset="-122"/>
                <a:ea typeface="黑体" pitchFamily="49" charset="-122"/>
              </a:rPr>
              <a:t>（一）面上资助</a:t>
            </a:r>
            <a:endParaRPr lang="zh-CN" altLang="zh-CN" sz="3200" dirty="0">
              <a:solidFill>
                <a:srgbClr val="0000CC"/>
              </a:solidFill>
              <a:latin typeface="黑体" pitchFamily="49" charset="-122"/>
              <a:ea typeface="黑体" pitchFamily="49" charset="-122"/>
            </a:endParaRPr>
          </a:p>
          <a:p>
            <a:pPr algn="l">
              <a:lnSpc>
                <a:spcPct val="140000"/>
              </a:lnSpc>
              <a:defRPr/>
            </a:pPr>
            <a:r>
              <a:rPr lang="zh-CN" altLang="en-US" sz="2500" dirty="0">
                <a:solidFill>
                  <a:srgbClr val="0000CC"/>
                </a:solidFill>
                <a:latin typeface="黑体" pitchFamily="49" charset="-122"/>
                <a:ea typeface="黑体" pitchFamily="49" charset="-122"/>
              </a:rPr>
              <a:t>    面上资助是给予博士后研究人员在站期间从事自主创新研究的科研</a:t>
            </a:r>
            <a:r>
              <a:rPr lang="zh-CN" altLang="en-US" sz="2500" dirty="0">
                <a:solidFill>
                  <a:srgbClr val="FF0000"/>
                </a:solidFill>
                <a:latin typeface="黑体" pitchFamily="49" charset="-122"/>
                <a:ea typeface="黑体" pitchFamily="49" charset="-122"/>
              </a:rPr>
              <a:t>启动或补充经费</a:t>
            </a:r>
            <a:r>
              <a:rPr lang="zh-CN" altLang="en-US" sz="2500" dirty="0">
                <a:solidFill>
                  <a:srgbClr val="0000CC"/>
                </a:solidFill>
                <a:latin typeface="黑体" pitchFamily="49" charset="-122"/>
                <a:ea typeface="黑体" pitchFamily="49" charset="-122"/>
              </a:rPr>
              <a:t>。经过专家通讯评议确定资助对象。资助标准分两个等次，</a:t>
            </a:r>
            <a:r>
              <a:rPr lang="zh-CN" altLang="en-US" sz="2500" dirty="0">
                <a:solidFill>
                  <a:srgbClr val="FF0000"/>
                </a:solidFill>
                <a:latin typeface="黑体" pitchFamily="49" charset="-122"/>
                <a:ea typeface="黑体" pitchFamily="49" charset="-122"/>
              </a:rPr>
              <a:t>一等</a:t>
            </a:r>
            <a:r>
              <a:rPr lang="en-US" altLang="zh-CN" sz="2500" dirty="0">
                <a:solidFill>
                  <a:srgbClr val="FF0000"/>
                </a:solidFill>
                <a:latin typeface="黑体" pitchFamily="49" charset="-122"/>
                <a:ea typeface="黑体" pitchFamily="49" charset="-122"/>
              </a:rPr>
              <a:t>8</a:t>
            </a:r>
            <a:r>
              <a:rPr lang="zh-CN" altLang="en-US" sz="2500" dirty="0">
                <a:solidFill>
                  <a:srgbClr val="FF0000"/>
                </a:solidFill>
                <a:latin typeface="黑体" pitchFamily="49" charset="-122"/>
                <a:ea typeface="黑体" pitchFamily="49" charset="-122"/>
              </a:rPr>
              <a:t>万</a:t>
            </a:r>
            <a:r>
              <a:rPr lang="zh-CN" altLang="en-US" sz="2500" dirty="0">
                <a:solidFill>
                  <a:srgbClr val="0000CC"/>
                </a:solidFill>
                <a:latin typeface="黑体" pitchFamily="49" charset="-122"/>
                <a:ea typeface="黑体" pitchFamily="49" charset="-122"/>
              </a:rPr>
              <a:t>元，</a:t>
            </a:r>
            <a:r>
              <a:rPr lang="zh-CN" altLang="en-US" sz="2500" dirty="0">
                <a:solidFill>
                  <a:srgbClr val="FF0000"/>
                </a:solidFill>
                <a:latin typeface="黑体" pitchFamily="49" charset="-122"/>
                <a:ea typeface="黑体" pitchFamily="49" charset="-122"/>
              </a:rPr>
              <a:t>二等</a:t>
            </a:r>
            <a:r>
              <a:rPr lang="en-US" altLang="zh-CN" sz="2500" dirty="0">
                <a:solidFill>
                  <a:srgbClr val="FF0000"/>
                </a:solidFill>
                <a:latin typeface="黑体" pitchFamily="49" charset="-122"/>
                <a:ea typeface="黑体" pitchFamily="49" charset="-122"/>
              </a:rPr>
              <a:t>5</a:t>
            </a:r>
            <a:r>
              <a:rPr lang="zh-CN" altLang="en-US" sz="2500" dirty="0">
                <a:solidFill>
                  <a:srgbClr val="FF0000"/>
                </a:solidFill>
                <a:latin typeface="黑体" pitchFamily="49" charset="-122"/>
                <a:ea typeface="黑体" pitchFamily="49" charset="-122"/>
              </a:rPr>
              <a:t>万</a:t>
            </a:r>
            <a:r>
              <a:rPr lang="zh-CN" altLang="en-US" sz="2500" dirty="0">
                <a:solidFill>
                  <a:srgbClr val="0000CC"/>
                </a:solidFill>
                <a:latin typeface="黑体" pitchFamily="49" charset="-122"/>
                <a:ea typeface="黑体" pitchFamily="49" charset="-122"/>
              </a:rPr>
              <a:t>元。</a:t>
            </a:r>
            <a:r>
              <a:rPr lang="en-US" altLang="zh-CN" sz="2500" dirty="0">
                <a:solidFill>
                  <a:srgbClr val="0000CC"/>
                </a:solidFill>
                <a:latin typeface="黑体" pitchFamily="49" charset="-122"/>
                <a:ea typeface="黑体" pitchFamily="49" charset="-122"/>
              </a:rPr>
              <a:t>2018</a:t>
            </a:r>
            <a:r>
              <a:rPr lang="zh-CN" altLang="en-US" sz="2500" dirty="0">
                <a:solidFill>
                  <a:srgbClr val="0000CC"/>
                </a:solidFill>
                <a:latin typeface="黑体" pitchFamily="49" charset="-122"/>
                <a:ea typeface="黑体" pitchFamily="49" charset="-122"/>
              </a:rPr>
              <a:t>年拟资助人数为当年进站人数的</a:t>
            </a:r>
            <a:r>
              <a:rPr lang="zh-CN" altLang="en-US" sz="2500" dirty="0">
                <a:solidFill>
                  <a:srgbClr val="FF0000"/>
                </a:solidFill>
                <a:latin typeface="黑体" pitchFamily="49" charset="-122"/>
                <a:ea typeface="黑体" pitchFamily="49" charset="-122"/>
              </a:rPr>
              <a:t>三分之一</a:t>
            </a:r>
            <a:r>
              <a:rPr lang="zh-CN" altLang="en-US" sz="2500" dirty="0">
                <a:solidFill>
                  <a:srgbClr val="0000CC"/>
                </a:solidFill>
                <a:latin typeface="黑体" pitchFamily="49" charset="-122"/>
                <a:ea typeface="黑体" pitchFamily="49" charset="-122"/>
              </a:rPr>
              <a:t>左右。</a:t>
            </a:r>
            <a:endParaRPr lang="en-US" altLang="zh-CN" sz="2500" dirty="0">
              <a:solidFill>
                <a:srgbClr val="0000CC"/>
              </a:solidFill>
              <a:latin typeface="黑体" pitchFamily="49" charset="-122"/>
              <a:ea typeface="黑体" pitchFamily="49" charset="-122"/>
            </a:endParaRPr>
          </a:p>
          <a:p>
            <a:r>
              <a:rPr kumimoji="1" lang="zh-CN" altLang="en-US" sz="2500" b="0" dirty="0">
                <a:solidFill>
                  <a:srgbClr val="0000CC"/>
                </a:solidFill>
                <a:latin typeface="黑体" pitchFamily="49" charset="-122"/>
                <a:ea typeface="黑体" pitchFamily="49" charset="-122"/>
              </a:rPr>
              <a:t>（</a:t>
            </a:r>
            <a:r>
              <a:rPr lang="zh-CN" altLang="en-US" b="0" dirty="0"/>
              <a:t>截至</a:t>
            </a:r>
            <a:r>
              <a:rPr lang="en-US" altLang="zh-CN" b="0" dirty="0"/>
              <a:t>2017 </a:t>
            </a:r>
            <a:r>
              <a:rPr lang="zh-CN" altLang="en-US" b="0" dirty="0"/>
              <a:t>年，资助金额总计</a:t>
            </a:r>
            <a:r>
              <a:rPr lang="en-US" altLang="zh-CN" b="0" dirty="0"/>
              <a:t>38.5 </a:t>
            </a:r>
            <a:r>
              <a:rPr lang="zh-CN" altLang="en-US" b="0" dirty="0"/>
              <a:t>亿元，资助博士后研究人员</a:t>
            </a:r>
            <a:r>
              <a:rPr lang="en-US" altLang="zh-CN" b="0" dirty="0"/>
              <a:t>7 </a:t>
            </a:r>
            <a:r>
              <a:rPr lang="zh-CN" altLang="en-US" b="0" dirty="0"/>
              <a:t>万余人。</a:t>
            </a:r>
            <a:r>
              <a:rPr kumimoji="1" lang="zh-CN" altLang="en-US" sz="2500" b="0" dirty="0">
                <a:solidFill>
                  <a:srgbClr val="0000CC"/>
                </a:solidFill>
                <a:latin typeface="黑体" pitchFamily="49" charset="-122"/>
                <a:ea typeface="黑体" pitchFamily="49" charset="-122"/>
              </a:rPr>
              <a:t>）</a:t>
            </a:r>
          </a:p>
        </p:txBody>
      </p:sp>
    </p:spTree>
    <p:extLst>
      <p:ext uri="{BB962C8B-B14F-4D97-AF65-F5344CB8AC3E}">
        <p14:creationId xmlns:p14="http://schemas.microsoft.com/office/powerpoint/2010/main" val="918568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17723" y="111006"/>
            <a:ext cx="7777163" cy="1071062"/>
          </a:xfrm>
          <a:prstGeom prst="rect">
            <a:avLst/>
          </a:prstGeom>
          <a:noFill/>
          <a:ln>
            <a:noFill/>
          </a:ln>
          <a:effectLst/>
          <a:extLst>
            <a:ext uri="{909E8E84-426E-40DD-AFC4-6F175D3DCCD1}">
              <a14:hiddenFill xmlns:a14="http://schemas.microsoft.com/office/drawing/2010/main">
                <a:solidFill>
                  <a:srgbClr val="0000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nSpc>
                <a:spcPct val="120000"/>
              </a:lnSpc>
              <a:spcBef>
                <a:spcPct val="25000"/>
              </a:spcBef>
              <a:buClr>
                <a:srgbClr val="FF0000"/>
              </a:buClr>
            </a:pPr>
            <a:r>
              <a:rPr lang="zh-CN" altLang="en-US" sz="2400" dirty="0">
                <a:solidFill>
                  <a:srgbClr val="FF0000"/>
                </a:solidFill>
                <a:latin typeface="黑体" panose="02010609060101010101" pitchFamily="49" charset="-122"/>
                <a:ea typeface="黑体" panose="02010609060101010101" pitchFamily="49" charset="-122"/>
              </a:rPr>
              <a:t>申请中国博士后科学基金  面上资助</a:t>
            </a:r>
          </a:p>
          <a:p>
            <a:pPr marL="0" indent="0">
              <a:lnSpc>
                <a:spcPct val="120000"/>
              </a:lnSpc>
              <a:spcBef>
                <a:spcPct val="25000"/>
              </a:spcBef>
              <a:buClr>
                <a:srgbClr val="FF0000"/>
              </a:buClr>
            </a:pPr>
            <a:endParaRPr lang="zh-CN" altLang="en-US" sz="2400" dirty="0">
              <a:solidFill>
                <a:srgbClr val="FF0000"/>
              </a:solidFill>
              <a:latin typeface="黑体" panose="02010609060101010101" pitchFamily="49" charset="-122"/>
              <a:ea typeface="黑体" panose="02010609060101010101" pitchFamily="49" charset="-122"/>
            </a:endParaRPr>
          </a:p>
        </p:txBody>
      </p:sp>
      <p:sp>
        <p:nvSpPr>
          <p:cNvPr id="8" name="Line 5"/>
          <p:cNvSpPr>
            <a:spLocks noChangeShapeType="1"/>
          </p:cNvSpPr>
          <p:nvPr/>
        </p:nvSpPr>
        <p:spPr bwMode="auto">
          <a:xfrm>
            <a:off x="66898" y="714256"/>
            <a:ext cx="9144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 name="Text Box 145"/>
          <p:cNvSpPr txBox="1">
            <a:spLocks noChangeArrowheads="1"/>
          </p:cNvSpPr>
          <p:nvPr/>
        </p:nvSpPr>
        <p:spPr bwMode="auto">
          <a:xfrm>
            <a:off x="335189" y="836712"/>
            <a:ext cx="8701307" cy="5629233"/>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algn="l">
              <a:lnSpc>
                <a:spcPct val="140000"/>
              </a:lnSpc>
              <a:defRPr/>
            </a:pPr>
            <a:r>
              <a:rPr lang="zh-CN" altLang="zh-CN" sz="3200" dirty="0">
                <a:solidFill>
                  <a:srgbClr val="0000CC"/>
                </a:solidFill>
                <a:latin typeface="黑体" pitchFamily="49" charset="-122"/>
                <a:ea typeface="黑体" pitchFamily="49" charset="-122"/>
              </a:rPr>
              <a:t>申报条件</a:t>
            </a:r>
            <a:r>
              <a:rPr lang="zh-CN" altLang="en-US" sz="3200" dirty="0">
                <a:solidFill>
                  <a:srgbClr val="0000CC"/>
                </a:solidFill>
                <a:latin typeface="黑体" pitchFamily="49" charset="-122"/>
                <a:ea typeface="黑体" pitchFamily="49" charset="-122"/>
              </a:rPr>
              <a:t>：</a:t>
            </a:r>
            <a:endParaRPr lang="zh-CN" altLang="zh-CN" sz="3200" dirty="0">
              <a:solidFill>
                <a:srgbClr val="0000CC"/>
              </a:solidFill>
              <a:latin typeface="黑体" pitchFamily="49" charset="-122"/>
              <a:ea typeface="黑体" pitchFamily="49" charset="-122"/>
            </a:endParaRPr>
          </a:p>
          <a:p>
            <a:pPr algn="l">
              <a:lnSpc>
                <a:spcPct val="140000"/>
              </a:lnSpc>
              <a:defRPr/>
            </a:pPr>
            <a:r>
              <a:rPr lang="en-US" altLang="zh-CN" sz="2500" dirty="0">
                <a:solidFill>
                  <a:srgbClr val="0000CC"/>
                </a:solidFill>
                <a:latin typeface="黑体" pitchFamily="49" charset="-122"/>
                <a:ea typeface="黑体" pitchFamily="49" charset="-122"/>
              </a:rPr>
              <a:t> </a:t>
            </a:r>
            <a:r>
              <a:rPr lang="en-US" altLang="zh-CN" sz="2500" b="0" dirty="0">
                <a:solidFill>
                  <a:srgbClr val="0000CC"/>
                </a:solidFill>
                <a:latin typeface="黑体" pitchFamily="49" charset="-122"/>
                <a:ea typeface="黑体" pitchFamily="49" charset="-122"/>
              </a:rPr>
              <a:t>1.</a:t>
            </a:r>
            <a:r>
              <a:rPr lang="zh-CN" altLang="en-US" sz="2500" b="0" dirty="0">
                <a:solidFill>
                  <a:srgbClr val="0000CC"/>
                </a:solidFill>
                <a:latin typeface="黑体" pitchFamily="49" charset="-122"/>
                <a:ea typeface="黑体" pitchFamily="49" charset="-122"/>
              </a:rPr>
              <a:t>在站博士后研究人员。</a:t>
            </a:r>
            <a:endParaRPr lang="en-US" altLang="zh-CN" sz="2500" b="0" dirty="0">
              <a:solidFill>
                <a:srgbClr val="0000CC"/>
              </a:solidFill>
              <a:latin typeface="黑体" pitchFamily="49" charset="-122"/>
              <a:ea typeface="黑体" pitchFamily="49" charset="-122"/>
            </a:endParaRPr>
          </a:p>
          <a:p>
            <a:pPr algn="l">
              <a:lnSpc>
                <a:spcPct val="140000"/>
              </a:lnSpc>
              <a:defRPr/>
            </a:pPr>
            <a:r>
              <a:rPr lang="en-US" altLang="zh-CN" sz="2500" b="0" dirty="0">
                <a:solidFill>
                  <a:srgbClr val="0000CC"/>
                </a:solidFill>
                <a:latin typeface="黑体" pitchFamily="49" charset="-122"/>
                <a:ea typeface="黑体" pitchFamily="49" charset="-122"/>
              </a:rPr>
              <a:t> 2.</a:t>
            </a:r>
            <a:r>
              <a:rPr lang="zh-CN" altLang="zh-CN" sz="2500" b="0" dirty="0">
                <a:solidFill>
                  <a:srgbClr val="0000CC"/>
                </a:solidFill>
                <a:latin typeface="黑体" pitchFamily="49" charset="-122"/>
                <a:ea typeface="黑体" pitchFamily="49" charset="-122"/>
              </a:rPr>
              <a:t>具备良好的思想品德、较高的学术水平和较强的科研能力；</a:t>
            </a:r>
          </a:p>
          <a:p>
            <a:pPr algn="l">
              <a:lnSpc>
                <a:spcPct val="140000"/>
              </a:lnSpc>
              <a:defRPr/>
            </a:pPr>
            <a:r>
              <a:rPr lang="en-US" altLang="zh-CN" sz="2500" b="0" dirty="0">
                <a:solidFill>
                  <a:srgbClr val="0000CC"/>
                </a:solidFill>
                <a:latin typeface="黑体" pitchFamily="49" charset="-122"/>
                <a:ea typeface="黑体" pitchFamily="49" charset="-122"/>
              </a:rPr>
              <a:t> 3.</a:t>
            </a:r>
            <a:r>
              <a:rPr lang="zh-CN" altLang="zh-CN" sz="2500" b="0" dirty="0">
                <a:solidFill>
                  <a:srgbClr val="0000CC"/>
                </a:solidFill>
                <a:latin typeface="黑体" pitchFamily="49" charset="-122"/>
                <a:ea typeface="黑体" pitchFamily="49" charset="-122"/>
              </a:rPr>
              <a:t>博士后进站</a:t>
            </a:r>
            <a:r>
              <a:rPr lang="zh-CN" altLang="zh-CN" sz="2500" b="0" dirty="0">
                <a:solidFill>
                  <a:srgbClr val="FF0000"/>
                </a:solidFill>
                <a:latin typeface="黑体" pitchFamily="49" charset="-122"/>
                <a:ea typeface="黑体" pitchFamily="49" charset="-122"/>
              </a:rPr>
              <a:t>后</a:t>
            </a:r>
            <a:r>
              <a:rPr lang="zh-CN" altLang="zh-CN" sz="2500" dirty="0">
                <a:solidFill>
                  <a:srgbClr val="FF0000"/>
                </a:solidFill>
                <a:latin typeface="黑体" pitchFamily="49" charset="-122"/>
                <a:ea typeface="黑体" pitchFamily="49" charset="-122"/>
              </a:rPr>
              <a:t>一年半以内</a:t>
            </a:r>
            <a:r>
              <a:rPr lang="zh-CN" altLang="zh-CN" sz="2500" b="0" dirty="0">
                <a:solidFill>
                  <a:srgbClr val="0000CC"/>
                </a:solidFill>
                <a:latin typeface="黑体" pitchFamily="49" charset="-122"/>
                <a:ea typeface="黑体" pitchFamily="49" charset="-122"/>
              </a:rPr>
              <a:t>可以多次申请，每站只能获得</a:t>
            </a:r>
            <a:r>
              <a:rPr lang="zh-CN" altLang="zh-CN" sz="2500" dirty="0">
                <a:solidFill>
                  <a:srgbClr val="FF0000"/>
                </a:solidFill>
                <a:latin typeface="黑体" pitchFamily="49" charset="-122"/>
                <a:ea typeface="黑体" pitchFamily="49" charset="-122"/>
              </a:rPr>
              <a:t>一次</a:t>
            </a:r>
            <a:r>
              <a:rPr lang="zh-CN" altLang="zh-CN" sz="2500" b="0" dirty="0">
                <a:solidFill>
                  <a:srgbClr val="0000CC"/>
                </a:solidFill>
                <a:latin typeface="黑体" pitchFamily="49" charset="-122"/>
                <a:ea typeface="黑体" pitchFamily="49" charset="-122"/>
              </a:rPr>
              <a:t>面上资助；</a:t>
            </a:r>
          </a:p>
          <a:p>
            <a:pPr algn="l">
              <a:lnSpc>
                <a:spcPct val="140000"/>
              </a:lnSpc>
              <a:defRPr/>
            </a:pPr>
            <a:r>
              <a:rPr lang="en-US" altLang="zh-CN" sz="2500" b="0" dirty="0">
                <a:solidFill>
                  <a:srgbClr val="0000CC"/>
                </a:solidFill>
                <a:latin typeface="黑体" pitchFamily="49" charset="-122"/>
                <a:ea typeface="黑体" pitchFamily="49" charset="-122"/>
              </a:rPr>
              <a:t> 4.</a:t>
            </a:r>
            <a:r>
              <a:rPr lang="zh-CN" altLang="zh-CN" sz="2500" b="0" dirty="0">
                <a:solidFill>
                  <a:srgbClr val="0000CC"/>
                </a:solidFill>
                <a:latin typeface="黑体" pitchFamily="49" charset="-122"/>
                <a:ea typeface="黑体" pitchFamily="49" charset="-122"/>
              </a:rPr>
              <a:t>申报项目应具有</a:t>
            </a:r>
            <a:r>
              <a:rPr lang="zh-CN" altLang="zh-CN" sz="2500" b="0" dirty="0">
                <a:solidFill>
                  <a:srgbClr val="FF0000"/>
                </a:solidFill>
                <a:latin typeface="黑体" pitchFamily="49" charset="-122"/>
                <a:ea typeface="黑体" pitchFamily="49" charset="-122"/>
              </a:rPr>
              <a:t>基础性</a:t>
            </a:r>
            <a:r>
              <a:rPr lang="zh-CN" altLang="zh-CN" sz="2500" b="0" dirty="0">
                <a:solidFill>
                  <a:srgbClr val="0000CC"/>
                </a:solidFill>
                <a:latin typeface="黑体" pitchFamily="49" charset="-122"/>
                <a:ea typeface="黑体" pitchFamily="49" charset="-122"/>
              </a:rPr>
              <a:t>、</a:t>
            </a:r>
            <a:r>
              <a:rPr lang="zh-CN" altLang="zh-CN" sz="2500" b="0" dirty="0">
                <a:solidFill>
                  <a:srgbClr val="FF0000"/>
                </a:solidFill>
                <a:latin typeface="黑体" pitchFamily="49" charset="-122"/>
                <a:ea typeface="黑体" pitchFamily="49" charset="-122"/>
              </a:rPr>
              <a:t>原创性</a:t>
            </a:r>
            <a:r>
              <a:rPr lang="zh-CN" altLang="zh-CN" sz="2500" b="0" dirty="0">
                <a:solidFill>
                  <a:srgbClr val="0000CC"/>
                </a:solidFill>
                <a:latin typeface="黑体" pitchFamily="49" charset="-122"/>
                <a:ea typeface="黑体" pitchFamily="49" charset="-122"/>
              </a:rPr>
              <a:t>和</a:t>
            </a:r>
            <a:r>
              <a:rPr lang="zh-CN" altLang="zh-CN" sz="2500" b="0" dirty="0">
                <a:solidFill>
                  <a:srgbClr val="FF0000"/>
                </a:solidFill>
                <a:latin typeface="黑体" pitchFamily="49" charset="-122"/>
                <a:ea typeface="黑体" pitchFamily="49" charset="-122"/>
              </a:rPr>
              <a:t>前瞻性</a:t>
            </a:r>
            <a:r>
              <a:rPr lang="zh-CN" altLang="zh-CN" sz="2500" b="0" dirty="0">
                <a:solidFill>
                  <a:srgbClr val="0000CC"/>
                </a:solidFill>
                <a:latin typeface="黑体" pitchFamily="49" charset="-122"/>
                <a:ea typeface="黑体" pitchFamily="49" charset="-122"/>
              </a:rPr>
              <a:t>，具有重要科学意义和应用价值，且为本人承担。</a:t>
            </a:r>
          </a:p>
          <a:p>
            <a:pPr algn="l">
              <a:lnSpc>
                <a:spcPct val="140000"/>
              </a:lnSpc>
              <a:defRPr/>
            </a:pPr>
            <a:r>
              <a:rPr lang="en-US" altLang="zh-CN" sz="2500" b="0" dirty="0">
                <a:solidFill>
                  <a:srgbClr val="0000CC"/>
                </a:solidFill>
                <a:latin typeface="黑体" pitchFamily="49" charset="-122"/>
                <a:ea typeface="黑体" pitchFamily="49" charset="-122"/>
              </a:rPr>
              <a:t> 5.</a:t>
            </a:r>
            <a:r>
              <a:rPr lang="zh-CN" altLang="en-US" sz="2500" b="0" dirty="0">
                <a:solidFill>
                  <a:srgbClr val="0000CC"/>
                </a:solidFill>
                <a:latin typeface="黑体" pitchFamily="49" charset="-122"/>
                <a:ea typeface="黑体" pitchFamily="49" charset="-122"/>
              </a:rPr>
              <a:t>“博士后国际交流计划”“中德博士后交流项目”</a:t>
            </a:r>
          </a:p>
          <a:p>
            <a:pPr algn="l">
              <a:lnSpc>
                <a:spcPct val="140000"/>
              </a:lnSpc>
              <a:defRPr/>
            </a:pPr>
            <a:r>
              <a:rPr lang="zh-CN" altLang="en-US" sz="2500" b="0" dirty="0">
                <a:solidFill>
                  <a:srgbClr val="0000CC"/>
                </a:solidFill>
                <a:latin typeface="黑体" pitchFamily="49" charset="-122"/>
                <a:ea typeface="黑体" pitchFamily="49" charset="-122"/>
              </a:rPr>
              <a:t>和“香江学者计划”的派出人员在未结束派出工作前不可申</a:t>
            </a:r>
            <a:endParaRPr lang="en-US" altLang="zh-CN" sz="2500" b="0" dirty="0">
              <a:solidFill>
                <a:srgbClr val="0000CC"/>
              </a:solidFill>
              <a:latin typeface="黑体" pitchFamily="49" charset="-122"/>
              <a:ea typeface="黑体" pitchFamily="49" charset="-122"/>
            </a:endParaRPr>
          </a:p>
          <a:p>
            <a:pPr algn="l">
              <a:lnSpc>
                <a:spcPct val="140000"/>
              </a:lnSpc>
              <a:defRPr/>
            </a:pPr>
            <a:r>
              <a:rPr lang="en-US" altLang="zh-CN" sz="2500" b="0" dirty="0">
                <a:solidFill>
                  <a:srgbClr val="0000CC"/>
                </a:solidFill>
                <a:latin typeface="黑体" pitchFamily="49" charset="-122"/>
                <a:ea typeface="黑体" pitchFamily="49" charset="-122"/>
              </a:rPr>
              <a:t> 6.</a:t>
            </a:r>
            <a:r>
              <a:rPr lang="zh-CN" altLang="en-US" sz="2500" b="0" dirty="0">
                <a:solidFill>
                  <a:srgbClr val="0000CC"/>
                </a:solidFill>
                <a:latin typeface="黑体" pitchFamily="49" charset="-122"/>
                <a:ea typeface="黑体" pitchFamily="49" charset="-122"/>
              </a:rPr>
              <a:t>不限制申请人数 </a:t>
            </a:r>
            <a:endParaRPr kumimoji="1" lang="zh-CN" altLang="en-US" sz="2500" b="0" dirty="0">
              <a:solidFill>
                <a:srgbClr val="0000CC"/>
              </a:solidFill>
              <a:latin typeface="黑体" pitchFamily="49" charset="-122"/>
              <a:ea typeface="黑体" pitchFamily="49" charset="-122"/>
            </a:endParaRPr>
          </a:p>
        </p:txBody>
      </p:sp>
    </p:spTree>
    <p:extLst>
      <p:ext uri="{BB962C8B-B14F-4D97-AF65-F5344CB8AC3E}">
        <p14:creationId xmlns:p14="http://schemas.microsoft.com/office/powerpoint/2010/main" val="3551952035"/>
      </p:ext>
    </p:extLst>
  </p:cSld>
  <p:clrMapOvr>
    <a:masterClrMapping/>
  </p:clrMapOvr>
  <p:transition advTm="140985"/>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ChangeArrowheads="1"/>
          </p:cNvSpPr>
          <p:nvPr/>
        </p:nvSpPr>
        <p:spPr bwMode="auto">
          <a:xfrm>
            <a:off x="0" y="0"/>
            <a:ext cx="9144000" cy="519113"/>
          </a:xfrm>
          <a:prstGeom prst="rect">
            <a:avLst/>
          </a:prstGeom>
          <a:solidFill>
            <a:srgbClr val="0000CC"/>
          </a:solidFill>
          <a:ln>
            <a:noFill/>
          </a:ln>
          <a:effectLst>
            <a:outerShdw dist="35921" dir="2700000" algn="ctr" rotWithShape="0">
              <a:srgbClr val="808080">
                <a:alpha val="50000"/>
              </a:srgbClr>
            </a:outerShdw>
          </a:effectLs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spcBef>
                <a:spcPct val="0"/>
              </a:spcBef>
              <a:buNone/>
            </a:pPr>
            <a:r>
              <a:rPr kumimoji="1" lang="zh-CN" altLang="en-US" sz="2800" dirty="0">
                <a:solidFill>
                  <a:schemeClr val="bg1"/>
                </a:solidFill>
                <a:latin typeface="黑体" panose="02010609060101010101" pitchFamily="49" charset="-122"/>
                <a:ea typeface="黑体" panose="02010609060101010101" pitchFamily="49" charset="-122"/>
              </a:rPr>
              <a:t>中国博士后科学基金  特别资助</a:t>
            </a:r>
          </a:p>
        </p:txBody>
      </p:sp>
      <p:sp>
        <p:nvSpPr>
          <p:cNvPr id="14" name="Rectangle 101"/>
          <p:cNvSpPr>
            <a:spLocks noChangeArrowheads="1"/>
          </p:cNvSpPr>
          <p:nvPr/>
        </p:nvSpPr>
        <p:spPr bwMode="auto">
          <a:xfrm>
            <a:off x="167131" y="862560"/>
            <a:ext cx="8172400" cy="644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lnSpc>
                <a:spcPct val="140000"/>
              </a:lnSpc>
            </a:pPr>
            <a:r>
              <a:rPr lang="zh-CN" altLang="en-US" sz="2800" dirty="0">
                <a:solidFill>
                  <a:srgbClr val="FF0000"/>
                </a:solidFill>
                <a:latin typeface="华文新魏" panose="02010800040101010101" pitchFamily="2" charset="-122"/>
                <a:ea typeface="华文新魏" panose="02010800040101010101" pitchFamily="2" charset="-122"/>
              </a:rPr>
              <a:t>基本情况</a:t>
            </a:r>
          </a:p>
        </p:txBody>
      </p:sp>
      <p:sp>
        <p:nvSpPr>
          <p:cNvPr id="6" name="Text Box 145">
            <a:extLst>
              <a:ext uri="{FF2B5EF4-FFF2-40B4-BE49-F238E27FC236}">
                <a16:creationId xmlns:a16="http://schemas.microsoft.com/office/drawing/2014/main" id="{957FC611-77E3-4C8B-BC33-6280B2F4DE7C}"/>
              </a:ext>
            </a:extLst>
          </p:cNvPr>
          <p:cNvSpPr txBox="1">
            <a:spLocks noChangeArrowheads="1"/>
          </p:cNvSpPr>
          <p:nvPr/>
        </p:nvSpPr>
        <p:spPr bwMode="auto">
          <a:xfrm>
            <a:off x="611561" y="1850799"/>
            <a:ext cx="8424936" cy="2936188"/>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algn="l">
              <a:lnSpc>
                <a:spcPct val="140000"/>
              </a:lnSpc>
              <a:defRPr/>
            </a:pPr>
            <a:r>
              <a:rPr lang="zh-CN" altLang="en-US" sz="3200" dirty="0">
                <a:latin typeface="黑体" pitchFamily="49" charset="-122"/>
                <a:ea typeface="黑体" pitchFamily="49" charset="-122"/>
              </a:rPr>
              <a:t>（二）特别资助</a:t>
            </a:r>
            <a:endParaRPr lang="zh-CN" altLang="zh-CN" sz="3200" dirty="0">
              <a:solidFill>
                <a:srgbClr val="0000CC"/>
              </a:solidFill>
              <a:latin typeface="黑体" pitchFamily="49" charset="-122"/>
              <a:ea typeface="黑体" pitchFamily="49" charset="-122"/>
            </a:endParaRPr>
          </a:p>
          <a:p>
            <a:pPr algn="l">
              <a:lnSpc>
                <a:spcPct val="140000"/>
              </a:lnSpc>
              <a:defRPr/>
            </a:pPr>
            <a:r>
              <a:rPr lang="zh-CN" altLang="en-US" sz="2500" dirty="0">
                <a:solidFill>
                  <a:srgbClr val="0000CC"/>
                </a:solidFill>
                <a:latin typeface="黑体" pitchFamily="49" charset="-122"/>
                <a:ea typeface="黑体" pitchFamily="49" charset="-122"/>
              </a:rPr>
              <a:t>   特别资助是为了鼓励博士后研究人员</a:t>
            </a:r>
            <a:r>
              <a:rPr lang="zh-CN" altLang="en-US" sz="2500" dirty="0">
                <a:solidFill>
                  <a:srgbClr val="FF0000"/>
                </a:solidFill>
                <a:latin typeface="黑体" pitchFamily="49" charset="-122"/>
                <a:ea typeface="黑体" pitchFamily="49" charset="-122"/>
              </a:rPr>
              <a:t>增强</a:t>
            </a:r>
            <a:r>
              <a:rPr lang="zh-CN" altLang="en-US" sz="2500" dirty="0">
                <a:solidFill>
                  <a:srgbClr val="0000CC"/>
                </a:solidFill>
                <a:latin typeface="黑体" pitchFamily="49" charset="-122"/>
                <a:ea typeface="黑体" pitchFamily="49" charset="-122"/>
              </a:rPr>
              <a:t>研究创新能</a:t>
            </a:r>
          </a:p>
          <a:p>
            <a:pPr algn="l">
              <a:lnSpc>
                <a:spcPct val="140000"/>
              </a:lnSpc>
              <a:defRPr/>
            </a:pPr>
            <a:r>
              <a:rPr lang="zh-CN" altLang="en-US" sz="2500" dirty="0">
                <a:solidFill>
                  <a:srgbClr val="0000CC"/>
                </a:solidFill>
                <a:latin typeface="黑体" pitchFamily="49" charset="-122"/>
                <a:ea typeface="黑体" pitchFamily="49" charset="-122"/>
              </a:rPr>
              <a:t>力，对其中一部分</a:t>
            </a:r>
            <a:r>
              <a:rPr lang="zh-CN" altLang="en-US" sz="2500" dirty="0">
                <a:solidFill>
                  <a:srgbClr val="FF0000"/>
                </a:solidFill>
                <a:latin typeface="黑体" pitchFamily="49" charset="-122"/>
                <a:ea typeface="黑体" pitchFamily="49" charset="-122"/>
              </a:rPr>
              <a:t>非常优秀的博士后</a:t>
            </a:r>
            <a:r>
              <a:rPr lang="zh-CN" altLang="en-US" sz="2500" dirty="0">
                <a:solidFill>
                  <a:srgbClr val="0000CC"/>
                </a:solidFill>
                <a:latin typeface="黑体" pitchFamily="49" charset="-122"/>
                <a:ea typeface="黑体" pitchFamily="49" charset="-122"/>
              </a:rPr>
              <a:t>研究人员实施的资助。</a:t>
            </a:r>
          </a:p>
          <a:p>
            <a:pPr algn="l">
              <a:lnSpc>
                <a:spcPct val="140000"/>
              </a:lnSpc>
              <a:defRPr/>
            </a:pPr>
            <a:r>
              <a:rPr lang="zh-CN" altLang="en-US" sz="2500" dirty="0">
                <a:solidFill>
                  <a:srgbClr val="0000CC"/>
                </a:solidFill>
                <a:latin typeface="黑体" pitchFamily="49" charset="-122"/>
                <a:ea typeface="黑体" pitchFamily="49" charset="-122"/>
              </a:rPr>
              <a:t>经过</a:t>
            </a:r>
            <a:r>
              <a:rPr lang="zh-CN" altLang="en-US" sz="2500" dirty="0">
                <a:solidFill>
                  <a:srgbClr val="FF0000"/>
                </a:solidFill>
                <a:latin typeface="黑体" pitchFamily="49" charset="-122"/>
                <a:ea typeface="黑体" pitchFamily="49" charset="-122"/>
              </a:rPr>
              <a:t>专家通讯评议</a:t>
            </a:r>
            <a:r>
              <a:rPr lang="zh-CN" altLang="en-US" sz="2500" dirty="0">
                <a:solidFill>
                  <a:srgbClr val="0000CC"/>
                </a:solidFill>
                <a:latin typeface="黑体" pitchFamily="49" charset="-122"/>
                <a:ea typeface="黑体" pitchFamily="49" charset="-122"/>
              </a:rPr>
              <a:t>和</a:t>
            </a:r>
            <a:r>
              <a:rPr lang="zh-CN" altLang="en-US" sz="2500" dirty="0">
                <a:solidFill>
                  <a:srgbClr val="FF0000"/>
                </a:solidFill>
                <a:latin typeface="黑体" pitchFamily="49" charset="-122"/>
                <a:ea typeface="黑体" pitchFamily="49" charset="-122"/>
              </a:rPr>
              <a:t>会议评议</a:t>
            </a:r>
            <a:r>
              <a:rPr lang="zh-CN" altLang="en-US" sz="2500" dirty="0">
                <a:solidFill>
                  <a:srgbClr val="0000CC"/>
                </a:solidFill>
                <a:latin typeface="黑体" pitchFamily="49" charset="-122"/>
                <a:ea typeface="黑体" pitchFamily="49" charset="-122"/>
              </a:rPr>
              <a:t>两轮评议确定资助对象。</a:t>
            </a:r>
            <a:r>
              <a:rPr lang="en-US" altLang="zh-CN" sz="2500" dirty="0">
                <a:solidFill>
                  <a:srgbClr val="0000CC"/>
                </a:solidFill>
                <a:latin typeface="黑体" pitchFamily="49" charset="-122"/>
                <a:ea typeface="黑体" pitchFamily="49" charset="-122"/>
              </a:rPr>
              <a:t>2018</a:t>
            </a:r>
            <a:r>
              <a:rPr lang="zh-CN" altLang="en-US" sz="2500" dirty="0">
                <a:solidFill>
                  <a:srgbClr val="0000CC"/>
                </a:solidFill>
                <a:latin typeface="黑体" pitchFamily="49" charset="-122"/>
                <a:ea typeface="黑体" pitchFamily="49" charset="-122"/>
              </a:rPr>
              <a:t>年拟资助约</a:t>
            </a:r>
            <a:r>
              <a:rPr lang="en-US" altLang="zh-CN" sz="2500" dirty="0">
                <a:solidFill>
                  <a:srgbClr val="FF0000"/>
                </a:solidFill>
                <a:latin typeface="黑体" pitchFamily="49" charset="-122"/>
                <a:ea typeface="黑体" pitchFamily="49" charset="-122"/>
              </a:rPr>
              <a:t>960</a:t>
            </a:r>
            <a:r>
              <a:rPr lang="zh-CN" altLang="en-US" sz="2500" dirty="0">
                <a:solidFill>
                  <a:srgbClr val="0000CC"/>
                </a:solidFill>
                <a:latin typeface="黑体" pitchFamily="49" charset="-122"/>
                <a:ea typeface="黑体" pitchFamily="49" charset="-122"/>
              </a:rPr>
              <a:t>人</a:t>
            </a:r>
            <a:r>
              <a:rPr lang="en-US" altLang="zh-CN" sz="2500" dirty="0">
                <a:solidFill>
                  <a:srgbClr val="0000CC"/>
                </a:solidFill>
                <a:latin typeface="黑体" pitchFamily="49" charset="-122"/>
                <a:ea typeface="黑体" pitchFamily="49" charset="-122"/>
              </a:rPr>
              <a:t>,</a:t>
            </a:r>
            <a:r>
              <a:rPr lang="zh-CN" altLang="en-US" sz="2500" dirty="0">
                <a:solidFill>
                  <a:srgbClr val="0000CC"/>
                </a:solidFill>
                <a:latin typeface="黑体" pitchFamily="49" charset="-122"/>
                <a:ea typeface="黑体" pitchFamily="49" charset="-122"/>
              </a:rPr>
              <a:t>资助标准为</a:t>
            </a:r>
            <a:r>
              <a:rPr lang="en-US" altLang="zh-CN" sz="2500" dirty="0">
                <a:solidFill>
                  <a:srgbClr val="FF0000"/>
                </a:solidFill>
                <a:latin typeface="黑体" pitchFamily="49" charset="-122"/>
                <a:ea typeface="黑体" pitchFamily="49" charset="-122"/>
              </a:rPr>
              <a:t>15</a:t>
            </a:r>
            <a:r>
              <a:rPr lang="zh-CN" altLang="en-US" sz="2500" dirty="0">
                <a:solidFill>
                  <a:srgbClr val="0000CC"/>
                </a:solidFill>
                <a:latin typeface="黑体" pitchFamily="49" charset="-122"/>
                <a:ea typeface="黑体" pitchFamily="49" charset="-122"/>
              </a:rPr>
              <a:t>万元。</a:t>
            </a:r>
            <a:endParaRPr kumimoji="1" lang="zh-CN" altLang="en-US" sz="2500" b="0" dirty="0">
              <a:solidFill>
                <a:srgbClr val="0000CC"/>
              </a:solidFill>
              <a:latin typeface="黑体" pitchFamily="49" charset="-122"/>
              <a:ea typeface="黑体" pitchFamily="49" charset="-122"/>
            </a:endParaRPr>
          </a:p>
        </p:txBody>
      </p:sp>
    </p:spTree>
    <p:extLst>
      <p:ext uri="{BB962C8B-B14F-4D97-AF65-F5344CB8AC3E}">
        <p14:creationId xmlns:p14="http://schemas.microsoft.com/office/powerpoint/2010/main" val="1080259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17723" y="111006"/>
            <a:ext cx="7777163" cy="1071062"/>
          </a:xfrm>
          <a:prstGeom prst="rect">
            <a:avLst/>
          </a:prstGeom>
          <a:noFill/>
          <a:ln>
            <a:noFill/>
          </a:ln>
          <a:effectLst/>
          <a:extLst>
            <a:ext uri="{909E8E84-426E-40DD-AFC4-6F175D3DCCD1}">
              <a14:hiddenFill xmlns:a14="http://schemas.microsoft.com/office/drawing/2010/main">
                <a:solidFill>
                  <a:srgbClr val="0000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nSpc>
                <a:spcPct val="120000"/>
              </a:lnSpc>
              <a:spcBef>
                <a:spcPct val="25000"/>
              </a:spcBef>
              <a:buClr>
                <a:srgbClr val="FF0000"/>
              </a:buClr>
            </a:pPr>
            <a:r>
              <a:rPr lang="zh-CN" altLang="en-US" sz="2400" dirty="0">
                <a:solidFill>
                  <a:srgbClr val="FF0000"/>
                </a:solidFill>
                <a:latin typeface="黑体" panose="02010609060101010101" pitchFamily="49" charset="-122"/>
                <a:ea typeface="黑体" panose="02010609060101010101" pitchFamily="49" charset="-122"/>
              </a:rPr>
              <a:t>申请中国博士后科学基金  特别资助</a:t>
            </a:r>
          </a:p>
          <a:p>
            <a:pPr marL="0" indent="0">
              <a:lnSpc>
                <a:spcPct val="120000"/>
              </a:lnSpc>
              <a:spcBef>
                <a:spcPct val="25000"/>
              </a:spcBef>
              <a:buClr>
                <a:srgbClr val="FF0000"/>
              </a:buClr>
            </a:pPr>
            <a:endParaRPr lang="zh-CN" altLang="en-US" sz="2400" dirty="0">
              <a:solidFill>
                <a:srgbClr val="FF0000"/>
              </a:solidFill>
              <a:latin typeface="黑体" panose="02010609060101010101" pitchFamily="49" charset="-122"/>
              <a:ea typeface="黑体" panose="02010609060101010101" pitchFamily="49" charset="-122"/>
            </a:endParaRPr>
          </a:p>
        </p:txBody>
      </p:sp>
      <p:sp>
        <p:nvSpPr>
          <p:cNvPr id="8" name="Line 5"/>
          <p:cNvSpPr>
            <a:spLocks noChangeShapeType="1"/>
          </p:cNvSpPr>
          <p:nvPr/>
        </p:nvSpPr>
        <p:spPr bwMode="auto">
          <a:xfrm>
            <a:off x="66898" y="714256"/>
            <a:ext cx="9144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 name="Text Box 145"/>
          <p:cNvSpPr txBox="1">
            <a:spLocks noChangeArrowheads="1"/>
          </p:cNvSpPr>
          <p:nvPr/>
        </p:nvSpPr>
        <p:spPr bwMode="auto">
          <a:xfrm>
            <a:off x="335189" y="980728"/>
            <a:ext cx="8629299" cy="5629233"/>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algn="l">
              <a:lnSpc>
                <a:spcPct val="140000"/>
              </a:lnSpc>
              <a:defRPr/>
            </a:pPr>
            <a:r>
              <a:rPr lang="zh-CN" altLang="zh-CN" sz="3200" dirty="0">
                <a:solidFill>
                  <a:srgbClr val="0000CC"/>
                </a:solidFill>
                <a:latin typeface="黑体" pitchFamily="49" charset="-122"/>
                <a:ea typeface="黑体" pitchFamily="49" charset="-122"/>
              </a:rPr>
              <a:t>申报条件</a:t>
            </a:r>
            <a:r>
              <a:rPr lang="zh-CN" altLang="en-US" sz="3200" dirty="0">
                <a:solidFill>
                  <a:srgbClr val="0000CC"/>
                </a:solidFill>
                <a:latin typeface="黑体" pitchFamily="49" charset="-122"/>
                <a:ea typeface="黑体" pitchFamily="49" charset="-122"/>
              </a:rPr>
              <a:t>：</a:t>
            </a:r>
            <a:endParaRPr lang="zh-CN" altLang="zh-CN" sz="3200" dirty="0">
              <a:solidFill>
                <a:srgbClr val="0000CC"/>
              </a:solidFill>
              <a:latin typeface="黑体" pitchFamily="49" charset="-122"/>
              <a:ea typeface="黑体" pitchFamily="49" charset="-122"/>
            </a:endParaRPr>
          </a:p>
          <a:p>
            <a:pPr algn="l">
              <a:lnSpc>
                <a:spcPct val="140000"/>
              </a:lnSpc>
              <a:defRPr/>
            </a:pPr>
            <a:r>
              <a:rPr lang="en-US" altLang="zh-CN" sz="2500" dirty="0">
                <a:solidFill>
                  <a:srgbClr val="0000CC"/>
                </a:solidFill>
                <a:latin typeface="黑体" pitchFamily="49" charset="-122"/>
                <a:ea typeface="黑体" pitchFamily="49" charset="-122"/>
              </a:rPr>
              <a:t>    </a:t>
            </a:r>
            <a:r>
              <a:rPr lang="en-US" altLang="zh-CN" sz="2500" b="0" dirty="0">
                <a:solidFill>
                  <a:srgbClr val="0000CC"/>
                </a:solidFill>
                <a:latin typeface="黑体" pitchFamily="49" charset="-122"/>
                <a:ea typeface="黑体" pitchFamily="49" charset="-122"/>
              </a:rPr>
              <a:t>1.</a:t>
            </a:r>
            <a:r>
              <a:rPr lang="zh-CN" altLang="en-US" sz="2500" b="0" dirty="0">
                <a:solidFill>
                  <a:srgbClr val="0000CC"/>
                </a:solidFill>
                <a:latin typeface="黑体" pitchFamily="49" charset="-122"/>
                <a:ea typeface="黑体" pitchFamily="49" charset="-122"/>
              </a:rPr>
              <a:t>进站</a:t>
            </a:r>
            <a:r>
              <a:rPr lang="zh-CN" altLang="en-US" sz="2500" dirty="0">
                <a:solidFill>
                  <a:srgbClr val="FF0000"/>
                </a:solidFill>
                <a:latin typeface="黑体" pitchFamily="49" charset="-122"/>
                <a:ea typeface="黑体" pitchFamily="49" charset="-122"/>
              </a:rPr>
              <a:t>满</a:t>
            </a:r>
            <a:r>
              <a:rPr lang="en-US" altLang="zh-CN" sz="2500" dirty="0">
                <a:solidFill>
                  <a:srgbClr val="FF0000"/>
                </a:solidFill>
                <a:latin typeface="黑体" pitchFamily="49" charset="-122"/>
                <a:ea typeface="黑体" pitchFamily="49" charset="-122"/>
              </a:rPr>
              <a:t>4</a:t>
            </a:r>
            <a:r>
              <a:rPr lang="zh-CN" altLang="en-US" sz="2500" dirty="0">
                <a:solidFill>
                  <a:srgbClr val="FF0000"/>
                </a:solidFill>
                <a:latin typeface="黑体" pitchFamily="49" charset="-122"/>
                <a:ea typeface="黑体" pitchFamily="49" charset="-122"/>
              </a:rPr>
              <a:t>个月</a:t>
            </a:r>
            <a:r>
              <a:rPr lang="zh-CN" altLang="en-US" sz="2500" b="0" dirty="0">
                <a:solidFill>
                  <a:srgbClr val="0000CC"/>
                </a:solidFill>
                <a:latin typeface="黑体" pitchFamily="49" charset="-122"/>
                <a:ea typeface="黑体" pitchFamily="49" charset="-122"/>
              </a:rPr>
              <a:t>。</a:t>
            </a:r>
            <a:endParaRPr lang="en-US" altLang="zh-CN" sz="2500" b="0" dirty="0">
              <a:solidFill>
                <a:srgbClr val="0000CC"/>
              </a:solidFill>
              <a:latin typeface="黑体" pitchFamily="49" charset="-122"/>
              <a:ea typeface="黑体" pitchFamily="49" charset="-122"/>
            </a:endParaRPr>
          </a:p>
          <a:p>
            <a:pPr algn="l">
              <a:lnSpc>
                <a:spcPct val="140000"/>
              </a:lnSpc>
              <a:defRPr/>
            </a:pPr>
            <a:r>
              <a:rPr lang="en-US" altLang="zh-CN" sz="2500" b="0" dirty="0">
                <a:solidFill>
                  <a:srgbClr val="0000CC"/>
                </a:solidFill>
                <a:latin typeface="黑体" pitchFamily="49" charset="-122"/>
                <a:ea typeface="黑体" pitchFamily="49" charset="-122"/>
              </a:rPr>
              <a:t>    2.</a:t>
            </a:r>
            <a:r>
              <a:rPr lang="zh-CN" altLang="en-US" sz="2500" b="0" dirty="0">
                <a:solidFill>
                  <a:srgbClr val="0000CC"/>
                </a:solidFill>
                <a:latin typeface="黑体" pitchFamily="49" charset="-122"/>
                <a:ea typeface="黑体" pitchFamily="49" charset="-122"/>
              </a:rPr>
              <a:t>已取得</a:t>
            </a:r>
            <a:r>
              <a:rPr lang="zh-CN" altLang="en-US" sz="2500" dirty="0">
                <a:solidFill>
                  <a:srgbClr val="FF0000"/>
                </a:solidFill>
                <a:latin typeface="黑体" pitchFamily="49" charset="-122"/>
                <a:ea typeface="黑体" pitchFamily="49" charset="-122"/>
              </a:rPr>
              <a:t>突出的科研成果</a:t>
            </a:r>
            <a:r>
              <a:rPr lang="zh-CN" altLang="en-US" sz="2500" b="0" dirty="0">
                <a:solidFill>
                  <a:srgbClr val="0000CC"/>
                </a:solidFill>
                <a:latin typeface="黑体" pitchFamily="49" charset="-122"/>
                <a:ea typeface="黑体" pitchFamily="49" charset="-122"/>
              </a:rPr>
              <a:t>，或在项目成果转化方面已取得好的</a:t>
            </a:r>
            <a:r>
              <a:rPr lang="zh-CN" altLang="en-US" sz="2500" dirty="0">
                <a:solidFill>
                  <a:srgbClr val="FF0000"/>
                </a:solidFill>
                <a:latin typeface="黑体" pitchFamily="49" charset="-122"/>
                <a:ea typeface="黑体" pitchFamily="49" charset="-122"/>
              </a:rPr>
              <a:t>成效</a:t>
            </a:r>
            <a:r>
              <a:rPr lang="zh-CN" altLang="en-US" sz="2500" b="0" dirty="0">
                <a:solidFill>
                  <a:srgbClr val="0000CC"/>
                </a:solidFill>
                <a:latin typeface="黑体" pitchFamily="49" charset="-122"/>
                <a:ea typeface="黑体" pitchFamily="49" charset="-122"/>
              </a:rPr>
              <a:t>。</a:t>
            </a:r>
          </a:p>
          <a:p>
            <a:pPr algn="l">
              <a:lnSpc>
                <a:spcPct val="140000"/>
              </a:lnSpc>
              <a:defRPr/>
            </a:pPr>
            <a:r>
              <a:rPr lang="en-US" altLang="zh-CN" sz="2500" b="0" dirty="0">
                <a:solidFill>
                  <a:srgbClr val="0000CC"/>
                </a:solidFill>
                <a:latin typeface="黑体" pitchFamily="49" charset="-122"/>
                <a:ea typeface="黑体" pitchFamily="49" charset="-122"/>
              </a:rPr>
              <a:t>    3.</a:t>
            </a:r>
            <a:r>
              <a:rPr lang="zh-CN" altLang="en-US" sz="2500" b="0" dirty="0">
                <a:solidFill>
                  <a:srgbClr val="0000CC"/>
                </a:solidFill>
                <a:latin typeface="黑体" pitchFamily="49" charset="-122"/>
                <a:ea typeface="黑体" pitchFamily="49" charset="-122"/>
              </a:rPr>
              <a:t>发展</a:t>
            </a:r>
            <a:r>
              <a:rPr lang="zh-CN" altLang="en-US" sz="2500" dirty="0">
                <a:solidFill>
                  <a:srgbClr val="FF0000"/>
                </a:solidFill>
                <a:latin typeface="黑体" pitchFamily="49" charset="-122"/>
                <a:ea typeface="黑体" pitchFamily="49" charset="-122"/>
              </a:rPr>
              <a:t>潜力</a:t>
            </a:r>
            <a:r>
              <a:rPr lang="zh-CN" altLang="en-US" sz="2500" b="0" dirty="0">
                <a:solidFill>
                  <a:srgbClr val="0000CC"/>
                </a:solidFill>
                <a:latin typeface="黑体" pitchFamily="49" charset="-122"/>
                <a:ea typeface="黑体" pitchFamily="49" charset="-122"/>
              </a:rPr>
              <a:t>大，在站期间的研究工作表现出较强的创新能力。</a:t>
            </a:r>
            <a:endParaRPr lang="en-US" altLang="zh-CN" sz="2500" b="0" dirty="0">
              <a:solidFill>
                <a:srgbClr val="0000CC"/>
              </a:solidFill>
              <a:latin typeface="黑体" pitchFamily="49" charset="-122"/>
              <a:ea typeface="黑体" pitchFamily="49" charset="-122"/>
            </a:endParaRPr>
          </a:p>
          <a:p>
            <a:pPr algn="l">
              <a:lnSpc>
                <a:spcPct val="140000"/>
              </a:lnSpc>
              <a:defRPr/>
            </a:pPr>
            <a:r>
              <a:rPr kumimoji="1" lang="en-US" altLang="zh-CN" sz="2500" b="0" dirty="0">
                <a:solidFill>
                  <a:srgbClr val="0000CC"/>
                </a:solidFill>
                <a:latin typeface="黑体" pitchFamily="49" charset="-122"/>
                <a:ea typeface="黑体" pitchFamily="49" charset="-122"/>
              </a:rPr>
              <a:t>    4.</a:t>
            </a:r>
            <a:r>
              <a:rPr kumimoji="1" lang="zh-CN" altLang="en-US" sz="2500" b="0" dirty="0">
                <a:solidFill>
                  <a:srgbClr val="0000CC"/>
                </a:solidFill>
                <a:latin typeface="黑体" pitchFamily="49" charset="-122"/>
                <a:ea typeface="黑体" pitchFamily="49" charset="-122"/>
              </a:rPr>
              <a:t>申请特别资助的项目应具有突出的学术价值或创新性，并能反映申请人当前科研能力及良好发展前景。</a:t>
            </a:r>
            <a:endParaRPr kumimoji="1" lang="en-US" altLang="zh-CN" sz="2500" b="0" dirty="0">
              <a:solidFill>
                <a:srgbClr val="0000CC"/>
              </a:solidFill>
              <a:latin typeface="黑体" pitchFamily="49" charset="-122"/>
              <a:ea typeface="黑体" pitchFamily="49" charset="-122"/>
            </a:endParaRPr>
          </a:p>
          <a:p>
            <a:pPr algn="l">
              <a:lnSpc>
                <a:spcPct val="140000"/>
              </a:lnSpc>
              <a:defRPr/>
            </a:pPr>
            <a:r>
              <a:rPr kumimoji="1" lang="en-US" altLang="zh-CN" sz="2500" b="0" dirty="0">
                <a:solidFill>
                  <a:srgbClr val="0000CC"/>
                </a:solidFill>
                <a:latin typeface="黑体" pitchFamily="49" charset="-122"/>
                <a:ea typeface="黑体" pitchFamily="49" charset="-122"/>
              </a:rPr>
              <a:t>    5.</a:t>
            </a:r>
            <a:r>
              <a:rPr kumimoji="1" lang="zh-CN" altLang="en-US" sz="2500" b="0" dirty="0">
                <a:solidFill>
                  <a:srgbClr val="0000CC"/>
                </a:solidFill>
                <a:latin typeface="黑体" pitchFamily="49" charset="-122"/>
                <a:ea typeface="黑体" pitchFamily="49" charset="-122"/>
              </a:rPr>
              <a:t>申请项目可以是获得中国博士后科学基金面上资助项目的延续和深化，但必须有</a:t>
            </a:r>
            <a:r>
              <a:rPr kumimoji="1" lang="zh-CN" altLang="en-US" sz="2500" dirty="0">
                <a:solidFill>
                  <a:srgbClr val="FF0000"/>
                </a:solidFill>
                <a:latin typeface="黑体" pitchFamily="49" charset="-122"/>
                <a:ea typeface="黑体" pitchFamily="49" charset="-122"/>
              </a:rPr>
              <a:t>创新点</a:t>
            </a:r>
            <a:r>
              <a:rPr kumimoji="1" lang="zh-CN" altLang="en-US" sz="2500" b="0" dirty="0">
                <a:solidFill>
                  <a:srgbClr val="0000CC"/>
                </a:solidFill>
                <a:latin typeface="黑体" pitchFamily="49" charset="-122"/>
                <a:ea typeface="黑体" pitchFamily="49" charset="-122"/>
              </a:rPr>
              <a:t>或</a:t>
            </a:r>
            <a:r>
              <a:rPr kumimoji="1" lang="zh-CN" altLang="en-US" sz="2500" dirty="0">
                <a:solidFill>
                  <a:srgbClr val="FF0000"/>
                </a:solidFill>
                <a:latin typeface="黑体" pitchFamily="49" charset="-122"/>
                <a:ea typeface="黑体" pitchFamily="49" charset="-122"/>
              </a:rPr>
              <a:t>创新成果</a:t>
            </a:r>
            <a:r>
              <a:rPr kumimoji="1" lang="zh-CN" altLang="en-US" sz="2500" b="0" dirty="0">
                <a:solidFill>
                  <a:srgbClr val="0000CC"/>
                </a:solidFill>
                <a:latin typeface="黑体" pitchFamily="49" charset="-122"/>
                <a:ea typeface="黑体" pitchFamily="49" charset="-122"/>
              </a:rPr>
              <a:t>。</a:t>
            </a:r>
          </a:p>
        </p:txBody>
      </p:sp>
    </p:spTree>
    <p:extLst>
      <p:ext uri="{BB962C8B-B14F-4D97-AF65-F5344CB8AC3E}">
        <p14:creationId xmlns:p14="http://schemas.microsoft.com/office/powerpoint/2010/main" val="600964598"/>
      </p:ext>
    </p:extLst>
  </p:cSld>
  <p:clrMapOvr>
    <a:masterClrMapping/>
  </p:clrMapOvr>
  <p:transition advTm="140985"/>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145"/>
          <p:cNvSpPr txBox="1">
            <a:spLocks noChangeArrowheads="1"/>
          </p:cNvSpPr>
          <p:nvPr/>
        </p:nvSpPr>
        <p:spPr bwMode="auto">
          <a:xfrm>
            <a:off x="514701" y="548680"/>
            <a:ext cx="8629299" cy="5629233"/>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algn="l">
              <a:lnSpc>
                <a:spcPct val="140000"/>
              </a:lnSpc>
              <a:defRPr/>
            </a:pPr>
            <a:r>
              <a:rPr lang="zh-CN" altLang="zh-CN" sz="3200" dirty="0">
                <a:solidFill>
                  <a:srgbClr val="0000CC"/>
                </a:solidFill>
                <a:latin typeface="黑体" pitchFamily="49" charset="-122"/>
                <a:ea typeface="黑体" pitchFamily="49" charset="-122"/>
              </a:rPr>
              <a:t>申报条件</a:t>
            </a:r>
            <a:r>
              <a:rPr lang="zh-CN" altLang="en-US" sz="3200" dirty="0">
                <a:solidFill>
                  <a:srgbClr val="0000CC"/>
                </a:solidFill>
                <a:latin typeface="黑体" pitchFamily="49" charset="-122"/>
                <a:ea typeface="黑体" pitchFamily="49" charset="-122"/>
              </a:rPr>
              <a:t>：</a:t>
            </a:r>
            <a:endParaRPr lang="zh-CN" altLang="zh-CN" sz="3200" dirty="0">
              <a:solidFill>
                <a:srgbClr val="0000CC"/>
              </a:solidFill>
              <a:latin typeface="黑体" pitchFamily="49" charset="-122"/>
              <a:ea typeface="黑体" pitchFamily="49" charset="-122"/>
            </a:endParaRPr>
          </a:p>
          <a:p>
            <a:pPr algn="l">
              <a:lnSpc>
                <a:spcPct val="140000"/>
              </a:lnSpc>
              <a:defRPr/>
            </a:pPr>
            <a:r>
              <a:rPr kumimoji="1" lang="en-US" altLang="zh-CN" sz="2500" b="0" dirty="0">
                <a:solidFill>
                  <a:srgbClr val="0000CC"/>
                </a:solidFill>
                <a:latin typeface="黑体" pitchFamily="49" charset="-122"/>
                <a:ea typeface="黑体" pitchFamily="49" charset="-122"/>
              </a:rPr>
              <a:t>    6.</a:t>
            </a:r>
            <a:r>
              <a:rPr kumimoji="1" lang="zh-CN" altLang="en-US" sz="2500" b="0" dirty="0">
                <a:solidFill>
                  <a:srgbClr val="0000CC"/>
                </a:solidFill>
                <a:latin typeface="黑体" pitchFamily="49" charset="-122"/>
                <a:ea typeface="黑体" pitchFamily="49" charset="-122"/>
              </a:rPr>
              <a:t>由设站单位、有关省（市、区）或部门择优推荐。</a:t>
            </a:r>
            <a:endParaRPr kumimoji="1" lang="en-US" altLang="zh-CN" sz="2500" b="0" dirty="0">
              <a:solidFill>
                <a:srgbClr val="0000CC"/>
              </a:solidFill>
              <a:latin typeface="黑体" pitchFamily="49" charset="-122"/>
              <a:ea typeface="黑体" pitchFamily="49" charset="-122"/>
            </a:endParaRPr>
          </a:p>
          <a:p>
            <a:pPr algn="l">
              <a:lnSpc>
                <a:spcPct val="140000"/>
              </a:lnSpc>
              <a:defRPr/>
            </a:pPr>
            <a:r>
              <a:rPr kumimoji="1" lang="zh-CN" altLang="en-US" sz="2500" b="0" dirty="0">
                <a:solidFill>
                  <a:srgbClr val="0000CC"/>
                </a:solidFill>
                <a:latin typeface="黑体" pitchFamily="49" charset="-122"/>
                <a:ea typeface="黑体" pitchFamily="49" charset="-122"/>
              </a:rPr>
              <a:t>    流动站设站单位及北京市非市属工作站设站单位，按各单位在站博士后人数的</a:t>
            </a:r>
            <a:r>
              <a:rPr kumimoji="1" lang="en-US" altLang="zh-CN" sz="2500" dirty="0">
                <a:solidFill>
                  <a:srgbClr val="FF0000"/>
                </a:solidFill>
                <a:latin typeface="黑体" pitchFamily="49" charset="-122"/>
                <a:ea typeface="黑体" pitchFamily="49" charset="-122"/>
              </a:rPr>
              <a:t>1/10</a:t>
            </a:r>
            <a:r>
              <a:rPr kumimoji="1" lang="zh-CN" altLang="en-US" sz="2500" dirty="0">
                <a:solidFill>
                  <a:srgbClr val="FF0000"/>
                </a:solidFill>
                <a:latin typeface="黑体" pitchFamily="49" charset="-122"/>
                <a:ea typeface="黑体" pitchFamily="49" charset="-122"/>
              </a:rPr>
              <a:t>推荐</a:t>
            </a:r>
            <a:r>
              <a:rPr kumimoji="1" lang="zh-CN" altLang="en-US" sz="2500" b="0" dirty="0">
                <a:solidFill>
                  <a:srgbClr val="0000CC"/>
                </a:solidFill>
                <a:latin typeface="黑体" pitchFamily="49" charset="-122"/>
                <a:ea typeface="黑体" pitchFamily="49" charset="-122"/>
              </a:rPr>
              <a:t>；不足</a:t>
            </a:r>
            <a:r>
              <a:rPr kumimoji="1" lang="en-US" altLang="zh-CN" sz="2500" b="0" dirty="0">
                <a:solidFill>
                  <a:srgbClr val="0000CC"/>
                </a:solidFill>
                <a:latin typeface="黑体" pitchFamily="49" charset="-122"/>
                <a:ea typeface="黑体" pitchFamily="49" charset="-122"/>
              </a:rPr>
              <a:t>10 </a:t>
            </a:r>
            <a:r>
              <a:rPr kumimoji="1" lang="zh-CN" altLang="en-US" sz="2500" b="0" dirty="0">
                <a:solidFill>
                  <a:srgbClr val="0000CC"/>
                </a:solidFill>
                <a:latin typeface="黑体" pitchFamily="49" charset="-122"/>
                <a:ea typeface="黑体" pitchFamily="49" charset="-122"/>
              </a:rPr>
              <a:t>人的，推荐</a:t>
            </a:r>
            <a:r>
              <a:rPr kumimoji="1" lang="en-US" altLang="zh-CN" sz="2500" b="0" dirty="0">
                <a:solidFill>
                  <a:srgbClr val="0000CC"/>
                </a:solidFill>
                <a:latin typeface="黑体" pitchFamily="49" charset="-122"/>
                <a:ea typeface="黑体" pitchFamily="49" charset="-122"/>
              </a:rPr>
              <a:t>1</a:t>
            </a:r>
            <a:r>
              <a:rPr kumimoji="1" lang="zh-CN" altLang="en-US" sz="2500" b="0" dirty="0">
                <a:solidFill>
                  <a:srgbClr val="0000CC"/>
                </a:solidFill>
                <a:latin typeface="黑体" pitchFamily="49" charset="-122"/>
                <a:ea typeface="黑体" pitchFamily="49" charset="-122"/>
              </a:rPr>
              <a:t>人。</a:t>
            </a:r>
            <a:endParaRPr kumimoji="1" lang="en-US" altLang="zh-CN" sz="2500" b="0" dirty="0">
              <a:solidFill>
                <a:srgbClr val="0000CC"/>
              </a:solidFill>
              <a:latin typeface="黑体" pitchFamily="49" charset="-122"/>
              <a:ea typeface="黑体" pitchFamily="49" charset="-122"/>
            </a:endParaRPr>
          </a:p>
          <a:p>
            <a:pPr algn="l">
              <a:lnSpc>
                <a:spcPct val="140000"/>
              </a:lnSpc>
            </a:pPr>
            <a:r>
              <a:rPr kumimoji="1" lang="en-US" altLang="zh-CN" sz="2500" b="0" dirty="0">
                <a:solidFill>
                  <a:srgbClr val="0000CC"/>
                </a:solidFill>
                <a:latin typeface="黑体" pitchFamily="49" charset="-122"/>
                <a:ea typeface="黑体" pitchFamily="49" charset="-122"/>
              </a:rPr>
              <a:t>     7.</a:t>
            </a:r>
            <a:r>
              <a:rPr kumimoji="1" lang="zh-CN" altLang="en-US" sz="2500" b="0" dirty="0">
                <a:solidFill>
                  <a:srgbClr val="0000CC"/>
                </a:solidFill>
                <a:latin typeface="黑体" pitchFamily="49" charset="-122"/>
                <a:ea typeface="黑体" pitchFamily="49" charset="-122"/>
              </a:rPr>
              <a:t>每位博士后研究人员每站只能获得</a:t>
            </a:r>
            <a:r>
              <a:rPr kumimoji="1" lang="zh-CN" altLang="en-US" sz="2500" dirty="0">
                <a:solidFill>
                  <a:srgbClr val="FF0000"/>
                </a:solidFill>
                <a:latin typeface="黑体" pitchFamily="49" charset="-122"/>
                <a:ea typeface="黑体" pitchFamily="49" charset="-122"/>
              </a:rPr>
              <a:t>一次</a:t>
            </a:r>
            <a:r>
              <a:rPr kumimoji="1" lang="zh-CN" altLang="en-US" sz="2500" b="0" dirty="0">
                <a:solidFill>
                  <a:srgbClr val="0000CC"/>
                </a:solidFill>
                <a:latin typeface="黑体" pitchFamily="49" charset="-122"/>
                <a:ea typeface="黑体" pitchFamily="49" charset="-122"/>
              </a:rPr>
              <a:t>特别资助。对在当批次</a:t>
            </a:r>
            <a:r>
              <a:rPr kumimoji="1" lang="zh-CN" altLang="en-US" sz="2500" dirty="0">
                <a:solidFill>
                  <a:srgbClr val="FF0000"/>
                </a:solidFill>
                <a:latin typeface="黑体" pitchFamily="49" charset="-122"/>
                <a:ea typeface="黑体" pitchFamily="49" charset="-122"/>
              </a:rPr>
              <a:t>资助结果发布之前出站</a:t>
            </a:r>
            <a:r>
              <a:rPr kumimoji="1" lang="zh-CN" altLang="en-US" sz="2500" b="0" dirty="0">
                <a:solidFill>
                  <a:srgbClr val="0000CC"/>
                </a:solidFill>
                <a:latin typeface="黑体" pitchFamily="49" charset="-122"/>
                <a:ea typeface="黑体" pitchFamily="49" charset="-122"/>
              </a:rPr>
              <a:t>的博士后研究人员不予资助。</a:t>
            </a:r>
          </a:p>
          <a:p>
            <a:pPr algn="l">
              <a:lnSpc>
                <a:spcPct val="140000"/>
              </a:lnSpc>
            </a:pPr>
            <a:r>
              <a:rPr kumimoji="1" lang="en-US" altLang="zh-CN" sz="2500" b="0" dirty="0">
                <a:solidFill>
                  <a:srgbClr val="0000CC"/>
                </a:solidFill>
                <a:latin typeface="黑体" pitchFamily="49" charset="-122"/>
                <a:ea typeface="黑体" pitchFamily="49" charset="-122"/>
              </a:rPr>
              <a:t>     8.</a:t>
            </a:r>
            <a:r>
              <a:rPr kumimoji="1" lang="zh-CN" altLang="en-US" sz="2500" b="0" dirty="0">
                <a:solidFill>
                  <a:srgbClr val="0000CC"/>
                </a:solidFill>
                <a:latin typeface="黑体" pitchFamily="49" charset="-122"/>
                <a:ea typeface="黑体" pitchFamily="49" charset="-122"/>
              </a:rPr>
              <a:t>入选“博士后国际交流计划”“中德博士后交流项目”</a:t>
            </a:r>
          </a:p>
          <a:p>
            <a:pPr algn="l">
              <a:lnSpc>
                <a:spcPct val="140000"/>
              </a:lnSpc>
            </a:pPr>
            <a:r>
              <a:rPr kumimoji="1" lang="zh-CN" altLang="en-US" sz="2500" b="0" dirty="0">
                <a:solidFill>
                  <a:srgbClr val="0000CC"/>
                </a:solidFill>
                <a:latin typeface="黑体" pitchFamily="49" charset="-122"/>
                <a:ea typeface="黑体" pitchFamily="49" charset="-122"/>
              </a:rPr>
              <a:t>和“香江学者计划”的派出人员在未结束派出工作前；入选“博士后创新人才支持计划”“联合资助优秀博士后项目”的人员不可申请。</a:t>
            </a:r>
          </a:p>
        </p:txBody>
      </p:sp>
    </p:spTree>
    <p:extLst>
      <p:ext uri="{BB962C8B-B14F-4D97-AF65-F5344CB8AC3E}">
        <p14:creationId xmlns:p14="http://schemas.microsoft.com/office/powerpoint/2010/main" val="583112441"/>
      </p:ext>
    </p:extLst>
  </p:cSld>
  <p:clrMapOvr>
    <a:masterClrMapping/>
  </p:clrMapOvr>
  <p:transition advTm="140985"/>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145"/>
          <p:cNvSpPr txBox="1">
            <a:spLocks noChangeArrowheads="1"/>
          </p:cNvSpPr>
          <p:nvPr/>
        </p:nvSpPr>
        <p:spPr bwMode="auto">
          <a:xfrm>
            <a:off x="514701" y="548680"/>
            <a:ext cx="8521795" cy="5090624"/>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algn="l">
              <a:lnSpc>
                <a:spcPct val="140000"/>
              </a:lnSpc>
              <a:defRPr/>
            </a:pPr>
            <a:r>
              <a:rPr lang="zh-CN" altLang="zh-CN" sz="3200" dirty="0">
                <a:solidFill>
                  <a:srgbClr val="0000CC"/>
                </a:solidFill>
                <a:latin typeface="黑体" pitchFamily="49" charset="-122"/>
                <a:ea typeface="黑体" pitchFamily="49" charset="-122"/>
              </a:rPr>
              <a:t>申报条件</a:t>
            </a:r>
            <a:r>
              <a:rPr lang="zh-CN" altLang="en-US" sz="3200" dirty="0">
                <a:solidFill>
                  <a:srgbClr val="0000CC"/>
                </a:solidFill>
                <a:latin typeface="黑体" pitchFamily="49" charset="-122"/>
                <a:ea typeface="黑体" pitchFamily="49" charset="-122"/>
              </a:rPr>
              <a:t>：</a:t>
            </a:r>
            <a:endParaRPr lang="zh-CN" altLang="zh-CN" sz="3200" dirty="0">
              <a:solidFill>
                <a:srgbClr val="0000CC"/>
              </a:solidFill>
              <a:latin typeface="黑体" pitchFamily="49" charset="-122"/>
              <a:ea typeface="黑体" pitchFamily="49" charset="-122"/>
            </a:endParaRPr>
          </a:p>
          <a:p>
            <a:pPr algn="l">
              <a:lnSpc>
                <a:spcPct val="140000"/>
              </a:lnSpc>
              <a:defRPr/>
            </a:pPr>
            <a:r>
              <a:rPr kumimoji="1" lang="zh-CN" altLang="en-US" sz="2500" b="0" dirty="0">
                <a:solidFill>
                  <a:srgbClr val="0000CC"/>
                </a:solidFill>
                <a:latin typeface="黑体" pitchFamily="49" charset="-122"/>
                <a:ea typeface="黑体" pitchFamily="49" charset="-122"/>
              </a:rPr>
              <a:t>具备下列条件之一的博士后研究人员，可优先推荐：</a:t>
            </a:r>
          </a:p>
          <a:p>
            <a:pPr marL="342900" indent="-342900" algn="l">
              <a:lnSpc>
                <a:spcPct val="140000"/>
              </a:lnSpc>
              <a:buFont typeface="Wingdings" panose="05000000000000000000" pitchFamily="2" charset="2"/>
              <a:buChar char="Ø"/>
              <a:defRPr/>
            </a:pPr>
            <a:r>
              <a:rPr kumimoji="1" lang="zh-CN" altLang="en-US" sz="2500" b="0" dirty="0">
                <a:solidFill>
                  <a:srgbClr val="0000CC"/>
                </a:solidFill>
                <a:latin typeface="黑体" pitchFamily="49" charset="-122"/>
                <a:ea typeface="黑体" pitchFamily="49" charset="-122"/>
              </a:rPr>
              <a:t>获得中国博士后科学基金面上资助，或获得国家自然科学基金、国家社会科学基金等资助；</a:t>
            </a:r>
            <a:endParaRPr kumimoji="1" lang="en-US" altLang="zh-CN" sz="2500" b="0" dirty="0">
              <a:solidFill>
                <a:srgbClr val="0000CC"/>
              </a:solidFill>
              <a:latin typeface="黑体" pitchFamily="49" charset="-122"/>
              <a:ea typeface="黑体" pitchFamily="49" charset="-122"/>
            </a:endParaRPr>
          </a:p>
          <a:p>
            <a:pPr marL="342900" indent="-342900" algn="l">
              <a:lnSpc>
                <a:spcPct val="140000"/>
              </a:lnSpc>
              <a:buFont typeface="Wingdings" panose="05000000000000000000" pitchFamily="2" charset="2"/>
              <a:buChar char="Ø"/>
              <a:defRPr/>
            </a:pPr>
            <a:r>
              <a:rPr kumimoji="1" lang="zh-CN" altLang="en-US" sz="2500" b="0" dirty="0">
                <a:solidFill>
                  <a:srgbClr val="0000CC"/>
                </a:solidFill>
                <a:latin typeface="黑体" pitchFamily="49" charset="-122"/>
                <a:ea typeface="黑体" pitchFamily="49" charset="-122"/>
              </a:rPr>
              <a:t>作为主要研究人员参“</a:t>
            </a:r>
            <a:r>
              <a:rPr kumimoji="1" lang="en-US" altLang="zh-CN" sz="2500" b="0" dirty="0">
                <a:solidFill>
                  <a:srgbClr val="0000CC"/>
                </a:solidFill>
                <a:latin typeface="黑体" pitchFamily="49" charset="-122"/>
                <a:ea typeface="黑体" pitchFamily="49" charset="-122"/>
              </a:rPr>
              <a:t>863”“973”</a:t>
            </a:r>
            <a:r>
              <a:rPr kumimoji="1" lang="zh-CN" altLang="en-US" sz="2500" b="0" dirty="0">
                <a:solidFill>
                  <a:srgbClr val="0000CC"/>
                </a:solidFill>
                <a:latin typeface="黑体" pitchFamily="49" charset="-122"/>
                <a:ea typeface="黑体" pitchFamily="49" charset="-122"/>
              </a:rPr>
              <a:t>或国家知识创新工程等重大科技项目；</a:t>
            </a:r>
            <a:endParaRPr kumimoji="1" lang="en-US" altLang="zh-CN" sz="2500" b="0" dirty="0">
              <a:solidFill>
                <a:srgbClr val="0000CC"/>
              </a:solidFill>
              <a:latin typeface="黑体" pitchFamily="49" charset="-122"/>
              <a:ea typeface="黑体" pitchFamily="49" charset="-122"/>
            </a:endParaRPr>
          </a:p>
          <a:p>
            <a:pPr marL="342900" indent="-342900" algn="l">
              <a:lnSpc>
                <a:spcPct val="140000"/>
              </a:lnSpc>
              <a:buFont typeface="Wingdings" panose="05000000000000000000" pitchFamily="2" charset="2"/>
              <a:buChar char="Ø"/>
              <a:defRPr/>
            </a:pPr>
            <a:r>
              <a:rPr kumimoji="1" lang="zh-CN" altLang="en-US" sz="2500" b="0" dirty="0">
                <a:solidFill>
                  <a:srgbClr val="0000CC"/>
                </a:solidFill>
                <a:latin typeface="黑体" pitchFamily="49" charset="-122"/>
                <a:ea typeface="黑体" pitchFamily="49" charset="-122"/>
              </a:rPr>
              <a:t>获得省部级以上科技奖励或学术荣誉称号；</a:t>
            </a:r>
            <a:endParaRPr kumimoji="1" lang="en-US" altLang="zh-CN" sz="2500" b="0" dirty="0">
              <a:solidFill>
                <a:srgbClr val="0000CC"/>
              </a:solidFill>
              <a:latin typeface="黑体" pitchFamily="49" charset="-122"/>
              <a:ea typeface="黑体" pitchFamily="49" charset="-122"/>
            </a:endParaRPr>
          </a:p>
          <a:p>
            <a:pPr marL="342900" indent="-342900" algn="l">
              <a:lnSpc>
                <a:spcPct val="140000"/>
              </a:lnSpc>
              <a:buFont typeface="Wingdings" panose="05000000000000000000" pitchFamily="2" charset="2"/>
              <a:buChar char="Ø"/>
              <a:defRPr/>
            </a:pPr>
            <a:r>
              <a:rPr kumimoji="1" lang="zh-CN" altLang="en-US" sz="2500" b="0" dirty="0">
                <a:solidFill>
                  <a:srgbClr val="0000CC"/>
                </a:solidFill>
                <a:latin typeface="黑体" pitchFamily="49" charset="-122"/>
                <a:ea typeface="黑体" pitchFamily="49" charset="-122"/>
              </a:rPr>
              <a:t>设站单位引进的优秀留学回国人才；</a:t>
            </a:r>
            <a:endParaRPr kumimoji="1" lang="en-US" altLang="zh-CN" sz="2500" b="0" dirty="0">
              <a:solidFill>
                <a:srgbClr val="0000CC"/>
              </a:solidFill>
              <a:latin typeface="黑体" pitchFamily="49" charset="-122"/>
              <a:ea typeface="黑体" pitchFamily="49" charset="-122"/>
            </a:endParaRPr>
          </a:p>
          <a:p>
            <a:pPr marL="342900" indent="-342900" algn="l">
              <a:lnSpc>
                <a:spcPct val="140000"/>
              </a:lnSpc>
              <a:buFont typeface="Wingdings" panose="05000000000000000000" pitchFamily="2" charset="2"/>
              <a:buChar char="Ø"/>
              <a:defRPr/>
            </a:pPr>
            <a:r>
              <a:rPr kumimoji="1" lang="zh-CN" altLang="en-US" sz="2500" b="0" dirty="0">
                <a:solidFill>
                  <a:srgbClr val="0000CC"/>
                </a:solidFill>
                <a:latin typeface="黑体" pitchFamily="49" charset="-122"/>
                <a:ea typeface="黑体" pitchFamily="49" charset="-122"/>
              </a:rPr>
              <a:t>设站单位重点培养的学术技术带头人或后备人才。</a:t>
            </a:r>
          </a:p>
        </p:txBody>
      </p:sp>
    </p:spTree>
    <p:extLst>
      <p:ext uri="{BB962C8B-B14F-4D97-AF65-F5344CB8AC3E}">
        <p14:creationId xmlns:p14="http://schemas.microsoft.com/office/powerpoint/2010/main" val="1231063269"/>
      </p:ext>
    </p:extLst>
  </p:cSld>
  <p:clrMapOvr>
    <a:masterClrMapping/>
  </p:clrMapOvr>
  <p:transition advTm="140985"/>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1800" b="1" i="0"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1800" b="1" i="0"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9716</TotalTime>
  <Words>2272</Words>
  <Application>Microsoft Office PowerPoint</Application>
  <PresentationFormat>全屏显示(4:3)</PresentationFormat>
  <Paragraphs>191</Paragraphs>
  <Slides>34</Slides>
  <Notes>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34</vt:i4>
      </vt:variant>
    </vt:vector>
  </HeadingPairs>
  <TitlesOfParts>
    <vt:vector size="43" baseType="lpstr">
      <vt:lpstr>黑体</vt:lpstr>
      <vt:lpstr>华文楷体</vt:lpstr>
      <vt:lpstr>华文新魏</vt:lpstr>
      <vt:lpstr>楷体</vt:lpstr>
      <vt:lpstr>宋体</vt:lpstr>
      <vt:lpstr>Arial</vt:lpstr>
      <vt:lpstr>Times New Roman</vt:lpstr>
      <vt:lpstr>Wingdings</vt:lpstr>
      <vt:lpstr>默认设计模板</vt:lpstr>
      <vt:lpstr>PowerPoint 演示文稿</vt:lpstr>
      <vt:lpstr>PowerPoint 演示文稿</vt:lpstr>
      <vt:lpstr>一、前期准备</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二、我们一起写基金</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如果你就是评委！</vt:lpstr>
      <vt:lpstr>PowerPoint 演示文稿</vt:lpstr>
    </vt:vector>
  </TitlesOfParts>
  <Company>IBM (China) Limited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IBM User</dc:creator>
  <cp:lastModifiedBy>朱勋</cp:lastModifiedBy>
  <cp:revision>1360</cp:revision>
  <dcterms:created xsi:type="dcterms:W3CDTF">2010-06-01T02:02:04Z</dcterms:created>
  <dcterms:modified xsi:type="dcterms:W3CDTF">2018-01-25T03:24:31Z</dcterms:modified>
</cp:coreProperties>
</file>