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90" r:id="rId5"/>
    <p:sldId id="291" r:id="rId6"/>
    <p:sldId id="292" r:id="rId7"/>
    <p:sldId id="293" r:id="rId8"/>
    <p:sldId id="294" r:id="rId9"/>
    <p:sldId id="295" r:id="rId10"/>
    <p:sldId id="296" r:id="rId11"/>
    <p:sldId id="297" r:id="rId12"/>
    <p:sldId id="312" r:id="rId13"/>
    <p:sldId id="298" r:id="rId14"/>
    <p:sldId id="299" r:id="rId15"/>
    <p:sldId id="300" r:id="rId16"/>
    <p:sldId id="301" r:id="rId17"/>
    <p:sldId id="302" r:id="rId18"/>
    <p:sldId id="303" r:id="rId19"/>
    <p:sldId id="304" r:id="rId20"/>
    <p:sldId id="305" r:id="rId21"/>
    <p:sldId id="306" r:id="rId22"/>
    <p:sldId id="308" r:id="rId23"/>
    <p:sldId id="311" r:id="rId24"/>
    <p:sldId id="314" r:id="rId25"/>
    <p:sldId id="315" r:id="rId26"/>
    <p:sldId id="317" r:id="rId27"/>
    <p:sldId id="316" r:id="rId28"/>
    <p:sldId id="313" r:id="rId29"/>
    <p:sldId id="289"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BDB144-6923-45D3-9975-580F274A380F}" type="datetimeFigureOut">
              <a:rPr lang="zh-CN" altLang="en-US" smtClean="0"/>
              <a:t>2018/8/20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BA578D-26B8-472F-8EBA-AC6722EA28AD}" type="slidenum">
              <a:rPr lang="zh-CN" altLang="en-US" smtClean="0"/>
              <a:t>‹#›</a:t>
            </a:fld>
            <a:endParaRPr lang="zh-CN" altLang="en-US"/>
          </a:p>
        </p:txBody>
      </p:sp>
    </p:spTree>
    <p:extLst>
      <p:ext uri="{BB962C8B-B14F-4D97-AF65-F5344CB8AC3E}">
        <p14:creationId xmlns:p14="http://schemas.microsoft.com/office/powerpoint/2010/main" val="3375000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3621E93-8A55-4A6D-919B-CAC498283FA4}" type="slidenum">
              <a:rPr lang="en-US" altLang="zh-CN" smtClean="0"/>
              <a:pPr/>
              <a:t>29</a:t>
            </a:fld>
            <a:endParaRPr lang="en-US" altLang="zh-CN"/>
          </a:p>
        </p:txBody>
      </p:sp>
    </p:spTree>
    <p:extLst>
      <p:ext uri="{BB962C8B-B14F-4D97-AF65-F5344CB8AC3E}">
        <p14:creationId xmlns:p14="http://schemas.microsoft.com/office/powerpoint/2010/main" val="405601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789225A-5BD6-4BB6-B485-3BF4A4E7278B}" type="datetimeFigureOut">
              <a:rPr lang="zh-CN" altLang="en-US" smtClean="0"/>
              <a:t>2018/8/20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4ECDD0-A012-43F5-AB9C-6DD595D2F288}" type="slidenum">
              <a:rPr lang="zh-CN" altLang="en-US" smtClean="0"/>
              <a:t>‹#›</a:t>
            </a:fld>
            <a:endParaRPr lang="zh-CN" altLang="en-US"/>
          </a:p>
        </p:txBody>
      </p:sp>
    </p:spTree>
    <p:extLst>
      <p:ext uri="{BB962C8B-B14F-4D97-AF65-F5344CB8AC3E}">
        <p14:creationId xmlns:p14="http://schemas.microsoft.com/office/powerpoint/2010/main" val="108427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789225A-5BD6-4BB6-B485-3BF4A4E7278B}" type="datetimeFigureOut">
              <a:rPr lang="zh-CN" altLang="en-US" smtClean="0"/>
              <a:t>2018/8/20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4ECDD0-A012-43F5-AB9C-6DD595D2F288}" type="slidenum">
              <a:rPr lang="zh-CN" altLang="en-US" smtClean="0"/>
              <a:t>‹#›</a:t>
            </a:fld>
            <a:endParaRPr lang="zh-CN" altLang="en-US"/>
          </a:p>
        </p:txBody>
      </p:sp>
    </p:spTree>
    <p:extLst>
      <p:ext uri="{BB962C8B-B14F-4D97-AF65-F5344CB8AC3E}">
        <p14:creationId xmlns:p14="http://schemas.microsoft.com/office/powerpoint/2010/main" val="629702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789225A-5BD6-4BB6-B485-3BF4A4E7278B}" type="datetimeFigureOut">
              <a:rPr lang="zh-CN" altLang="en-US" smtClean="0"/>
              <a:t>2018/8/20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4ECDD0-A012-43F5-AB9C-6DD595D2F288}" type="slidenum">
              <a:rPr lang="zh-CN" altLang="en-US" smtClean="0"/>
              <a:t>‹#›</a:t>
            </a:fld>
            <a:endParaRPr lang="zh-CN" altLang="en-US"/>
          </a:p>
        </p:txBody>
      </p:sp>
    </p:spTree>
    <p:extLst>
      <p:ext uri="{BB962C8B-B14F-4D97-AF65-F5344CB8AC3E}">
        <p14:creationId xmlns:p14="http://schemas.microsoft.com/office/powerpoint/2010/main" val="305172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789225A-5BD6-4BB6-B485-3BF4A4E7278B}" type="datetimeFigureOut">
              <a:rPr lang="zh-CN" altLang="en-US" smtClean="0"/>
              <a:t>2018/8/20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4ECDD0-A012-43F5-AB9C-6DD595D2F288}" type="slidenum">
              <a:rPr lang="zh-CN" altLang="en-US" smtClean="0"/>
              <a:t>‹#›</a:t>
            </a:fld>
            <a:endParaRPr lang="zh-CN" altLang="en-US"/>
          </a:p>
        </p:txBody>
      </p:sp>
    </p:spTree>
    <p:extLst>
      <p:ext uri="{BB962C8B-B14F-4D97-AF65-F5344CB8AC3E}">
        <p14:creationId xmlns:p14="http://schemas.microsoft.com/office/powerpoint/2010/main" val="945381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789225A-5BD6-4BB6-B485-3BF4A4E7278B}" type="datetimeFigureOut">
              <a:rPr lang="zh-CN" altLang="en-US" smtClean="0"/>
              <a:t>2018/8/20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4ECDD0-A012-43F5-AB9C-6DD595D2F288}" type="slidenum">
              <a:rPr lang="zh-CN" altLang="en-US" smtClean="0"/>
              <a:t>‹#›</a:t>
            </a:fld>
            <a:endParaRPr lang="zh-CN" altLang="en-US"/>
          </a:p>
        </p:txBody>
      </p:sp>
    </p:spTree>
    <p:extLst>
      <p:ext uri="{BB962C8B-B14F-4D97-AF65-F5344CB8AC3E}">
        <p14:creationId xmlns:p14="http://schemas.microsoft.com/office/powerpoint/2010/main" val="2640350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789225A-5BD6-4BB6-B485-3BF4A4E7278B}" type="datetimeFigureOut">
              <a:rPr lang="zh-CN" altLang="en-US" smtClean="0"/>
              <a:t>2018/8/20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4ECDD0-A012-43F5-AB9C-6DD595D2F288}" type="slidenum">
              <a:rPr lang="zh-CN" altLang="en-US" smtClean="0"/>
              <a:t>‹#›</a:t>
            </a:fld>
            <a:endParaRPr lang="zh-CN" altLang="en-US"/>
          </a:p>
        </p:txBody>
      </p:sp>
    </p:spTree>
    <p:extLst>
      <p:ext uri="{BB962C8B-B14F-4D97-AF65-F5344CB8AC3E}">
        <p14:creationId xmlns:p14="http://schemas.microsoft.com/office/powerpoint/2010/main" val="213140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789225A-5BD6-4BB6-B485-3BF4A4E7278B}" type="datetimeFigureOut">
              <a:rPr lang="zh-CN" altLang="en-US" smtClean="0"/>
              <a:t>2018/8/20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04ECDD0-A012-43F5-AB9C-6DD595D2F288}" type="slidenum">
              <a:rPr lang="zh-CN" altLang="en-US" smtClean="0"/>
              <a:t>‹#›</a:t>
            </a:fld>
            <a:endParaRPr lang="zh-CN" altLang="en-US"/>
          </a:p>
        </p:txBody>
      </p:sp>
    </p:spTree>
    <p:extLst>
      <p:ext uri="{BB962C8B-B14F-4D97-AF65-F5344CB8AC3E}">
        <p14:creationId xmlns:p14="http://schemas.microsoft.com/office/powerpoint/2010/main" val="173585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789225A-5BD6-4BB6-B485-3BF4A4E7278B}" type="datetimeFigureOut">
              <a:rPr lang="zh-CN" altLang="en-US" smtClean="0"/>
              <a:t>2018/8/20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04ECDD0-A012-43F5-AB9C-6DD595D2F288}" type="slidenum">
              <a:rPr lang="zh-CN" altLang="en-US" smtClean="0"/>
              <a:t>‹#›</a:t>
            </a:fld>
            <a:endParaRPr lang="zh-CN" altLang="en-US"/>
          </a:p>
        </p:txBody>
      </p:sp>
    </p:spTree>
    <p:extLst>
      <p:ext uri="{BB962C8B-B14F-4D97-AF65-F5344CB8AC3E}">
        <p14:creationId xmlns:p14="http://schemas.microsoft.com/office/powerpoint/2010/main" val="137784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789225A-5BD6-4BB6-B485-3BF4A4E7278B}" type="datetimeFigureOut">
              <a:rPr lang="zh-CN" altLang="en-US" smtClean="0"/>
              <a:t>2018/8/20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04ECDD0-A012-43F5-AB9C-6DD595D2F288}" type="slidenum">
              <a:rPr lang="zh-CN" altLang="en-US" smtClean="0"/>
              <a:t>‹#›</a:t>
            </a:fld>
            <a:endParaRPr lang="zh-CN" altLang="en-US"/>
          </a:p>
        </p:txBody>
      </p:sp>
    </p:spTree>
    <p:extLst>
      <p:ext uri="{BB962C8B-B14F-4D97-AF65-F5344CB8AC3E}">
        <p14:creationId xmlns:p14="http://schemas.microsoft.com/office/powerpoint/2010/main" val="6325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789225A-5BD6-4BB6-B485-3BF4A4E7278B}" type="datetimeFigureOut">
              <a:rPr lang="zh-CN" altLang="en-US" smtClean="0"/>
              <a:t>2018/8/20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4ECDD0-A012-43F5-AB9C-6DD595D2F288}" type="slidenum">
              <a:rPr lang="zh-CN" altLang="en-US" smtClean="0"/>
              <a:t>‹#›</a:t>
            </a:fld>
            <a:endParaRPr lang="zh-CN" altLang="en-US"/>
          </a:p>
        </p:txBody>
      </p:sp>
    </p:spTree>
    <p:extLst>
      <p:ext uri="{BB962C8B-B14F-4D97-AF65-F5344CB8AC3E}">
        <p14:creationId xmlns:p14="http://schemas.microsoft.com/office/powerpoint/2010/main" val="251764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789225A-5BD6-4BB6-B485-3BF4A4E7278B}" type="datetimeFigureOut">
              <a:rPr lang="zh-CN" altLang="en-US" smtClean="0"/>
              <a:t>2018/8/20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4ECDD0-A012-43F5-AB9C-6DD595D2F288}" type="slidenum">
              <a:rPr lang="zh-CN" altLang="en-US" smtClean="0"/>
              <a:t>‹#›</a:t>
            </a:fld>
            <a:endParaRPr lang="zh-CN" altLang="en-US"/>
          </a:p>
        </p:txBody>
      </p:sp>
    </p:spTree>
    <p:extLst>
      <p:ext uri="{BB962C8B-B14F-4D97-AF65-F5344CB8AC3E}">
        <p14:creationId xmlns:p14="http://schemas.microsoft.com/office/powerpoint/2010/main" val="382336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9225A-5BD6-4BB6-B485-3BF4A4E7278B}" type="datetimeFigureOut">
              <a:rPr lang="zh-CN" altLang="en-US" smtClean="0"/>
              <a:t>2018/8/20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ECDD0-A012-43F5-AB9C-6DD595D2F288}" type="slidenum">
              <a:rPr lang="zh-CN" altLang="en-US" smtClean="0"/>
              <a:t>‹#›</a:t>
            </a:fld>
            <a:endParaRPr lang="zh-CN" altLang="en-US"/>
          </a:p>
        </p:txBody>
      </p:sp>
    </p:spTree>
    <p:extLst>
      <p:ext uri="{BB962C8B-B14F-4D97-AF65-F5344CB8AC3E}">
        <p14:creationId xmlns:p14="http://schemas.microsoft.com/office/powerpoint/2010/main" val="2753492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3648" y="1988840"/>
            <a:ext cx="6873998" cy="707886"/>
          </a:xfrm>
          <a:prstGeom prst="rect">
            <a:avLst/>
          </a:prstGeom>
          <a:noFill/>
        </p:spPr>
        <p:txBody>
          <a:bodyPr wrap="none" rtlCol="0">
            <a:spAutoFit/>
          </a:bodyPr>
          <a:lstStyle/>
          <a:p>
            <a:r>
              <a:rPr lang="zh-CN" altLang="en-US" sz="4000" b="1" dirty="0" smtClean="0">
                <a:solidFill>
                  <a:srgbClr val="0000FF"/>
                </a:solidFill>
              </a:rPr>
              <a:t>博士后基金申请的经验及体会</a:t>
            </a:r>
            <a:endParaRPr lang="zh-CN" altLang="en-US" sz="4000" b="1" dirty="0">
              <a:solidFill>
                <a:srgbClr val="0000FF"/>
              </a:solidFill>
            </a:endParaRPr>
          </a:p>
        </p:txBody>
      </p:sp>
      <p:sp>
        <p:nvSpPr>
          <p:cNvPr id="5" name="矩形 4"/>
          <p:cNvSpPr/>
          <p:nvPr/>
        </p:nvSpPr>
        <p:spPr>
          <a:xfrm>
            <a:off x="201971" y="327329"/>
            <a:ext cx="5211683" cy="637675"/>
          </a:xfrm>
          <a:prstGeom prst="rect">
            <a:avLst/>
          </a:prstGeom>
        </p:spPr>
        <p:txBody>
          <a:bodyPr wrap="none">
            <a:spAutoFit/>
          </a:bodyPr>
          <a:lstStyle/>
          <a:p>
            <a:pPr>
              <a:lnSpc>
                <a:spcPct val="150000"/>
              </a:lnSpc>
            </a:pPr>
            <a:r>
              <a:rPr kumimoji="1" lang="zh-CN" altLang="en-US" sz="2800" b="1" dirty="0" smtClean="0">
                <a:latin typeface="+mn-ea"/>
              </a:rPr>
              <a:t>中国农业科学院博士后学术论坛</a:t>
            </a:r>
            <a:endParaRPr kumimoji="1" lang="zh-CN" altLang="en-US" sz="2800" b="1" dirty="0">
              <a:solidFill>
                <a:srgbClr val="0000CC"/>
              </a:solidFill>
              <a:latin typeface="+mn-ea"/>
            </a:endParaRPr>
          </a:p>
        </p:txBody>
      </p:sp>
      <p:sp>
        <p:nvSpPr>
          <p:cNvPr id="6" name="矩形 5"/>
          <p:cNvSpPr/>
          <p:nvPr/>
        </p:nvSpPr>
        <p:spPr>
          <a:xfrm>
            <a:off x="2248359" y="3573016"/>
            <a:ext cx="5184576" cy="2031325"/>
          </a:xfrm>
          <a:prstGeom prst="rect">
            <a:avLst/>
          </a:prstGeom>
        </p:spPr>
        <p:txBody>
          <a:bodyPr wrap="square">
            <a:spAutoFit/>
          </a:bodyPr>
          <a:lstStyle/>
          <a:p>
            <a:pPr algn="ctr">
              <a:lnSpc>
                <a:spcPct val="150000"/>
              </a:lnSpc>
            </a:pPr>
            <a:r>
              <a:rPr lang="zh-CN" altLang="en-US" sz="2800" b="1" dirty="0" smtClean="0">
                <a:latin typeface="华文楷体" panose="02010600040101010101" pitchFamily="2" charset="-122"/>
                <a:ea typeface="华文楷体" panose="02010600040101010101" pitchFamily="2" charset="-122"/>
              </a:rPr>
              <a:t>中国农业科学院生物技术研究所</a:t>
            </a:r>
            <a:endParaRPr lang="en-US" altLang="zh-CN" sz="2800" b="1" dirty="0" smtClean="0">
              <a:latin typeface="华文楷体" panose="02010600040101010101" pitchFamily="2" charset="-122"/>
              <a:ea typeface="华文楷体" panose="02010600040101010101" pitchFamily="2" charset="-122"/>
            </a:endParaRPr>
          </a:p>
          <a:p>
            <a:pPr algn="ctr">
              <a:lnSpc>
                <a:spcPct val="150000"/>
              </a:lnSpc>
            </a:pPr>
            <a:r>
              <a:rPr lang="zh-CN" altLang="en-US" sz="2800" b="1" dirty="0" smtClean="0">
                <a:latin typeface="华文楷体" panose="02010600040101010101" pitchFamily="2" charset="-122"/>
                <a:ea typeface="华文楷体" panose="02010600040101010101" pitchFamily="2" charset="-122"/>
              </a:rPr>
              <a:t>秦 华 博士</a:t>
            </a:r>
            <a:endParaRPr lang="en-US" altLang="zh-CN" sz="2800" b="1" dirty="0" smtClean="0">
              <a:latin typeface="华文楷体" panose="02010600040101010101" pitchFamily="2" charset="-122"/>
              <a:ea typeface="华文楷体" panose="02010600040101010101" pitchFamily="2" charset="-122"/>
            </a:endParaRPr>
          </a:p>
          <a:p>
            <a:pPr algn="ctr">
              <a:lnSpc>
                <a:spcPct val="150000"/>
              </a:lnSpc>
            </a:pPr>
            <a:r>
              <a:rPr lang="en-US" altLang="zh-CN" sz="2800" b="1" dirty="0" smtClean="0">
                <a:latin typeface="华文楷体" panose="02010600040101010101" pitchFamily="2" charset="-122"/>
                <a:ea typeface="华文楷体" panose="02010600040101010101" pitchFamily="2" charset="-122"/>
              </a:rPr>
              <a:t>qinhua@caas.cn</a:t>
            </a:r>
            <a:endParaRPr lang="zh-CN" altLang="en-US" sz="2800" b="1" dirty="0">
              <a:latin typeface="华文楷体" panose="02010600040101010101" pitchFamily="2" charset="-122"/>
              <a:ea typeface="华文楷体" panose="02010600040101010101" pitchFamily="2" charset="-122"/>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670697109"/>
              </p:ext>
            </p:extLst>
          </p:nvPr>
        </p:nvGraphicFramePr>
        <p:xfrm>
          <a:off x="4360022" y="5586974"/>
          <a:ext cx="961250" cy="948010"/>
        </p:xfrm>
        <a:graphic>
          <a:graphicData uri="http://schemas.openxmlformats.org/presentationml/2006/ole">
            <mc:AlternateContent xmlns:mc="http://schemas.openxmlformats.org/markup-compatibility/2006">
              <mc:Choice xmlns:v="urn:schemas-microsoft-com:vml" Requires="v">
                <p:oleObj spid="_x0000_s1038" name="Image" r:id="rId3" imgW="8673016" imgH="8546032" progId="Photoshop.Image.7">
                  <p:embed/>
                </p:oleObj>
              </mc:Choice>
              <mc:Fallback>
                <p:oleObj name="Image" r:id="rId3" imgW="8673016" imgH="8546032" progId="Photoshop.Image.7">
                  <p:embed/>
                  <p:pic>
                    <p:nvPicPr>
                      <p:cNvPr id="0" name="对象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0022" y="5586974"/>
                        <a:ext cx="961250" cy="94801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386598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457200" y="116632"/>
            <a:ext cx="8229600" cy="850106"/>
          </a:xfrm>
        </p:spPr>
        <p:txBody>
          <a:bodyPr>
            <a:normAutofit/>
          </a:bodyPr>
          <a:lstStyle/>
          <a:p>
            <a:r>
              <a:rPr lang="zh-CN" altLang="en-US" sz="4000" b="1" dirty="0">
                <a:solidFill>
                  <a:srgbClr val="0000FF"/>
                </a:solidFill>
                <a:latin typeface="+mn-ea"/>
                <a:ea typeface="+mn-ea"/>
              </a:rPr>
              <a:t>申请书的组成部分</a:t>
            </a:r>
          </a:p>
        </p:txBody>
      </p:sp>
      <p:sp>
        <p:nvSpPr>
          <p:cNvPr id="284675" name="Rectangle 3"/>
          <p:cNvSpPr>
            <a:spLocks noGrp="1" noChangeArrowheads="1"/>
          </p:cNvSpPr>
          <p:nvPr>
            <p:ph type="body" idx="1"/>
          </p:nvPr>
        </p:nvSpPr>
        <p:spPr>
          <a:xfrm>
            <a:off x="747936" y="3212976"/>
            <a:ext cx="1807840" cy="685800"/>
          </a:xfrm>
        </p:spPr>
        <p:txBody>
          <a:bodyPr>
            <a:noAutofit/>
          </a:bodyPr>
          <a:lstStyle/>
          <a:p>
            <a:pPr>
              <a:buFontTx/>
              <a:buNone/>
            </a:pPr>
            <a:r>
              <a:rPr lang="zh-CN" altLang="en-US" sz="4000" b="1" dirty="0">
                <a:solidFill>
                  <a:srgbClr val="FF0000"/>
                </a:solidFill>
                <a:latin typeface="+mn-ea"/>
              </a:rPr>
              <a:t>申请书</a:t>
            </a:r>
          </a:p>
        </p:txBody>
      </p:sp>
      <p:sp>
        <p:nvSpPr>
          <p:cNvPr id="284676" name="Text Box 4"/>
          <p:cNvSpPr txBox="1">
            <a:spLocks noChangeArrowheads="1"/>
          </p:cNvSpPr>
          <p:nvPr/>
        </p:nvSpPr>
        <p:spPr bwMode="auto">
          <a:xfrm>
            <a:off x="3059832" y="1332051"/>
            <a:ext cx="4467944"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CN" altLang="en-US" sz="2800" b="1" dirty="0">
                <a:latin typeface="+mn-ea"/>
              </a:rPr>
              <a:t>一</a:t>
            </a:r>
            <a:r>
              <a:rPr lang="zh-CN" altLang="en-US" sz="2800" b="1" dirty="0" smtClean="0">
                <a:latin typeface="+mn-ea"/>
              </a:rPr>
              <a:t>、</a:t>
            </a:r>
            <a:r>
              <a:rPr lang="zh-CN" altLang="en-US" sz="2800" b="1" dirty="0" smtClean="0">
                <a:latin typeface="Times New Roman" panose="02020603050405020304" pitchFamily="18" charset="0"/>
                <a:cs typeface="Times New Roman" panose="02020603050405020304" pitchFamily="18" charset="0"/>
              </a:rPr>
              <a:t>申请人</a:t>
            </a:r>
            <a:r>
              <a:rPr lang="zh-CN" altLang="en-US" sz="2800" b="1" dirty="0" smtClean="0">
                <a:latin typeface="+mn-ea"/>
              </a:rPr>
              <a:t>基本</a:t>
            </a:r>
            <a:r>
              <a:rPr lang="zh-CN" altLang="en-US" sz="2800" b="1" dirty="0">
                <a:latin typeface="+mn-ea"/>
              </a:rPr>
              <a:t>信息</a:t>
            </a:r>
          </a:p>
          <a:p>
            <a:pPr>
              <a:spcBef>
                <a:spcPct val="50000"/>
              </a:spcBef>
            </a:pPr>
            <a:r>
              <a:rPr lang="zh-CN" altLang="en-US" sz="2800" b="1" dirty="0">
                <a:latin typeface="+mn-ea"/>
              </a:rPr>
              <a:t>二</a:t>
            </a:r>
            <a:r>
              <a:rPr lang="zh-CN" altLang="en-US" sz="2800" b="1" dirty="0" smtClean="0">
                <a:latin typeface="+mn-ea"/>
              </a:rPr>
              <a:t>、已取得的研究成果</a:t>
            </a:r>
            <a:endParaRPr lang="en-US" altLang="zh-CN" sz="2800" b="1" dirty="0" smtClean="0">
              <a:latin typeface="+mn-ea"/>
            </a:endParaRPr>
          </a:p>
          <a:p>
            <a:pPr>
              <a:spcBef>
                <a:spcPct val="50000"/>
              </a:spcBef>
            </a:pPr>
            <a:r>
              <a:rPr lang="zh-CN" altLang="en-US" sz="2800" b="1" dirty="0" smtClean="0">
                <a:latin typeface="+mn-ea"/>
              </a:rPr>
              <a:t>三、申报项目情况</a:t>
            </a:r>
            <a:endParaRPr lang="en-US" altLang="zh-CN" sz="2800" b="1" dirty="0" smtClean="0">
              <a:latin typeface="+mn-ea"/>
            </a:endParaRPr>
          </a:p>
          <a:p>
            <a:pPr>
              <a:spcBef>
                <a:spcPct val="50000"/>
              </a:spcBef>
            </a:pPr>
            <a:r>
              <a:rPr lang="zh-CN" altLang="en-US" sz="2800" b="1" dirty="0" smtClean="0">
                <a:latin typeface="+mn-ea"/>
              </a:rPr>
              <a:t>四、项目研究方案</a:t>
            </a:r>
            <a:endParaRPr lang="en-US" altLang="zh-CN" sz="2800" b="1" dirty="0" smtClean="0">
              <a:latin typeface="+mn-ea"/>
            </a:endParaRPr>
          </a:p>
          <a:p>
            <a:pPr>
              <a:spcBef>
                <a:spcPct val="50000"/>
              </a:spcBef>
            </a:pPr>
            <a:r>
              <a:rPr lang="zh-CN" altLang="en-US" sz="2800" b="1" dirty="0" smtClean="0">
                <a:latin typeface="+mn-ea"/>
              </a:rPr>
              <a:t>五、项目研究基础</a:t>
            </a:r>
            <a:endParaRPr lang="en-US" altLang="zh-CN" sz="2800" b="1" dirty="0" smtClean="0">
              <a:latin typeface="+mn-ea"/>
            </a:endParaRPr>
          </a:p>
          <a:p>
            <a:pPr>
              <a:spcBef>
                <a:spcPct val="50000"/>
              </a:spcBef>
            </a:pPr>
            <a:r>
              <a:rPr lang="zh-CN" altLang="en-US" sz="2800" b="1" dirty="0">
                <a:latin typeface="+mn-ea"/>
              </a:rPr>
              <a:t>六、</a:t>
            </a:r>
            <a:r>
              <a:rPr lang="zh-CN" altLang="en-US" sz="2800" b="1" dirty="0" smtClean="0">
                <a:latin typeface="+mn-ea"/>
              </a:rPr>
              <a:t>项目经费预算</a:t>
            </a:r>
            <a:endParaRPr lang="en-US" altLang="zh-CN" sz="2800" b="1" dirty="0" smtClean="0">
              <a:latin typeface="+mn-ea"/>
            </a:endParaRPr>
          </a:p>
          <a:p>
            <a:pPr>
              <a:spcBef>
                <a:spcPct val="50000"/>
              </a:spcBef>
            </a:pPr>
            <a:r>
              <a:rPr lang="zh-CN" altLang="en-US" sz="2800" b="1" dirty="0" smtClean="0">
                <a:latin typeface="+mn-ea"/>
              </a:rPr>
              <a:t>七、签字和盖章</a:t>
            </a:r>
            <a:endParaRPr lang="zh-CN" altLang="en-US" sz="2800" b="1" dirty="0">
              <a:latin typeface="+mn-ea"/>
            </a:endParaRPr>
          </a:p>
        </p:txBody>
      </p:sp>
      <p:sp>
        <p:nvSpPr>
          <p:cNvPr id="284677" name="AutoShape 5"/>
          <p:cNvSpPr>
            <a:spLocks/>
          </p:cNvSpPr>
          <p:nvPr/>
        </p:nvSpPr>
        <p:spPr bwMode="auto">
          <a:xfrm>
            <a:off x="2590800" y="1412776"/>
            <a:ext cx="381000" cy="4320480"/>
          </a:xfrm>
          <a:prstGeom prst="leftBrace">
            <a:avLst>
              <a:gd name="adj1" fmla="val 66667"/>
              <a:gd name="adj2" fmla="val 50000"/>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FF0000"/>
              </a:solidFill>
            </a:endParaRPr>
          </a:p>
        </p:txBody>
      </p:sp>
    </p:spTree>
    <p:extLst>
      <p:ext uri="{BB962C8B-B14F-4D97-AF65-F5344CB8AC3E}">
        <p14:creationId xmlns:p14="http://schemas.microsoft.com/office/powerpoint/2010/main" val="2977767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ChangeArrowheads="1"/>
          </p:cNvSpPr>
          <p:nvPr/>
        </p:nvSpPr>
        <p:spPr bwMode="auto">
          <a:xfrm>
            <a:off x="395536" y="1678741"/>
            <a:ext cx="828092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nSpc>
                <a:spcPct val="150000"/>
              </a:lnSpc>
            </a:pPr>
            <a:r>
              <a:rPr lang="zh-CN" altLang="en-US" sz="2400" b="1" dirty="0" smtClean="0">
                <a:solidFill>
                  <a:srgbClr val="FF0000"/>
                </a:solidFill>
                <a:latin typeface="Times New Roman" panose="02020603050405020304" pitchFamily="18" charset="0"/>
                <a:cs typeface="Times New Roman" panose="02020603050405020304" pitchFamily="18" charset="0"/>
              </a:rPr>
              <a:t>新颖</a:t>
            </a:r>
            <a:r>
              <a:rPr lang="en-US" altLang="zh-CN" sz="2400" b="1" dirty="0">
                <a:latin typeface="Times New Roman" panose="02020603050405020304" pitchFamily="18" charset="0"/>
                <a:cs typeface="Times New Roman" panose="02020603050405020304" pitchFamily="18" charset="0"/>
              </a:rPr>
              <a:t>,</a:t>
            </a:r>
            <a:r>
              <a:rPr lang="zh-CN" altLang="en-US" sz="2400" b="1" dirty="0">
                <a:latin typeface="Times New Roman" panose="02020603050405020304" pitchFamily="18" charset="0"/>
                <a:cs typeface="Times New Roman" panose="02020603050405020304" pitchFamily="18" charset="0"/>
              </a:rPr>
              <a:t>针对重大的带有普遍意义的关键性或前沿性的课题。着眼于未来社会、经济和科学的发展</a:t>
            </a:r>
            <a:r>
              <a:rPr lang="zh-CN" altLang="en-US" sz="2400" b="1" dirty="0" smtClean="0">
                <a:latin typeface="Times New Roman" panose="02020603050405020304" pitchFamily="18" charset="0"/>
                <a:cs typeface="Times New Roman" panose="02020603050405020304" pitchFamily="18" charset="0"/>
              </a:rPr>
              <a:t>。</a:t>
            </a:r>
            <a:endParaRPr lang="en-US" altLang="zh-CN" sz="2400" b="1" dirty="0" smtClean="0">
              <a:latin typeface="Times New Roman" panose="02020603050405020304" pitchFamily="18" charset="0"/>
              <a:cs typeface="Times New Roman" panose="02020603050405020304" pitchFamily="18" charset="0"/>
            </a:endParaRPr>
          </a:p>
          <a:p>
            <a:pPr>
              <a:spcBef>
                <a:spcPct val="50000"/>
              </a:spcBef>
            </a:pPr>
            <a:endParaRPr lang="en-US" altLang="zh-CN" sz="2400" b="1" dirty="0" smtClean="0">
              <a:latin typeface="Times New Roman" panose="02020603050405020304" pitchFamily="18" charset="0"/>
              <a:cs typeface="Times New Roman" panose="02020603050405020304" pitchFamily="18" charset="0"/>
            </a:endParaRPr>
          </a:p>
          <a:p>
            <a:pPr>
              <a:spcBef>
                <a:spcPct val="50000"/>
              </a:spcBef>
            </a:pPr>
            <a:r>
              <a:rPr lang="en-US" altLang="zh-CN" sz="2400" b="1" dirty="0" smtClean="0">
                <a:latin typeface="Times New Roman" panose="02020603050405020304" pitchFamily="18" charset="0"/>
                <a:cs typeface="Times New Roman" panose="02020603050405020304" pitchFamily="18" charset="0"/>
              </a:rPr>
              <a:t>1. </a:t>
            </a:r>
            <a:r>
              <a:rPr lang="zh-CN" altLang="en-US" sz="2400" b="1" dirty="0" smtClean="0">
                <a:latin typeface="Times New Roman" panose="02020603050405020304" pitchFamily="18" charset="0"/>
                <a:cs typeface="Times New Roman" panose="02020603050405020304" pitchFamily="18" charset="0"/>
              </a:rPr>
              <a:t>题目</a:t>
            </a:r>
            <a:r>
              <a:rPr lang="zh-CN" altLang="en-US" sz="2400" b="1" dirty="0">
                <a:latin typeface="Times New Roman" panose="02020603050405020304" pitchFamily="18" charset="0"/>
                <a:cs typeface="Times New Roman" panose="02020603050405020304" pitchFamily="18" charset="0"/>
              </a:rPr>
              <a:t>要具体明确，避免过宽，过大</a:t>
            </a:r>
          </a:p>
          <a:p>
            <a:pPr>
              <a:spcBef>
                <a:spcPct val="50000"/>
              </a:spcBef>
            </a:pPr>
            <a:r>
              <a:rPr lang="en-US" altLang="zh-CN" sz="2400" b="1" dirty="0" smtClean="0">
                <a:latin typeface="Times New Roman" panose="02020603050405020304" pitchFamily="18" charset="0"/>
                <a:cs typeface="Times New Roman" panose="02020603050405020304" pitchFamily="18" charset="0"/>
              </a:rPr>
              <a:t>2. </a:t>
            </a:r>
            <a:r>
              <a:rPr lang="zh-CN" altLang="en-US" sz="2400" b="1" dirty="0" smtClean="0">
                <a:latin typeface="Times New Roman" panose="02020603050405020304" pitchFamily="18" charset="0"/>
                <a:cs typeface="Times New Roman" panose="02020603050405020304" pitchFamily="18" charset="0"/>
              </a:rPr>
              <a:t>结合</a:t>
            </a:r>
            <a:r>
              <a:rPr lang="zh-CN" altLang="en-US" sz="2400" b="1" dirty="0">
                <a:latin typeface="Times New Roman" panose="02020603050405020304" pitchFamily="18" charset="0"/>
                <a:cs typeface="Times New Roman" panose="02020603050405020304" pitchFamily="18" charset="0"/>
              </a:rPr>
              <a:t>问题用最实用的方法，不是方法越新越好</a:t>
            </a:r>
          </a:p>
          <a:p>
            <a:pPr>
              <a:spcBef>
                <a:spcPct val="50000"/>
              </a:spcBef>
            </a:pPr>
            <a:r>
              <a:rPr lang="en-US" altLang="zh-CN" sz="2400" b="1" dirty="0" smtClean="0">
                <a:latin typeface="Times New Roman" panose="02020603050405020304" pitchFamily="18" charset="0"/>
                <a:cs typeface="Times New Roman" panose="02020603050405020304" pitchFamily="18" charset="0"/>
              </a:rPr>
              <a:t>3. </a:t>
            </a:r>
            <a:r>
              <a:rPr lang="zh-CN" altLang="en-US" sz="2400" b="1" dirty="0" smtClean="0">
                <a:latin typeface="Times New Roman" panose="02020603050405020304" pitchFamily="18" charset="0"/>
                <a:cs typeface="Times New Roman" panose="02020603050405020304" pitchFamily="18" charset="0"/>
              </a:rPr>
              <a:t>题目</a:t>
            </a:r>
            <a:r>
              <a:rPr lang="zh-CN" altLang="en-US" sz="2400" b="1" dirty="0">
                <a:latin typeface="Times New Roman" panose="02020603050405020304" pitchFamily="18" charset="0"/>
                <a:cs typeface="Times New Roman" panose="02020603050405020304" pitchFamily="18" charset="0"/>
              </a:rPr>
              <a:t>要具有科学性，不能只具有操作</a:t>
            </a:r>
            <a:r>
              <a:rPr lang="zh-CN" altLang="en-US" sz="2400" b="1" dirty="0" smtClean="0">
                <a:latin typeface="Times New Roman" panose="02020603050405020304" pitchFamily="18" charset="0"/>
                <a:cs typeface="Times New Roman" panose="02020603050405020304" pitchFamily="18" charset="0"/>
              </a:rPr>
              <a:t>性</a:t>
            </a:r>
            <a:endParaRPr lang="zh-CN" altLang="en-US" sz="2400" b="1" dirty="0">
              <a:latin typeface="Times New Roman" panose="02020603050405020304" pitchFamily="18" charset="0"/>
              <a:cs typeface="Times New Roman" panose="02020603050405020304" pitchFamily="18" charset="0"/>
            </a:endParaRPr>
          </a:p>
        </p:txBody>
      </p:sp>
      <p:sp>
        <p:nvSpPr>
          <p:cNvPr id="2" name="矩形 1"/>
          <p:cNvSpPr/>
          <p:nvPr/>
        </p:nvSpPr>
        <p:spPr>
          <a:xfrm>
            <a:off x="3964218" y="260648"/>
            <a:ext cx="1471878" cy="707886"/>
          </a:xfrm>
          <a:prstGeom prst="rect">
            <a:avLst/>
          </a:prstGeom>
        </p:spPr>
        <p:txBody>
          <a:bodyPr wrap="none">
            <a:spAutoFit/>
          </a:bodyPr>
          <a:lstStyle/>
          <a:p>
            <a:r>
              <a:rPr lang="zh-CN" altLang="en-US" sz="4000" b="1" dirty="0" smtClean="0">
                <a:solidFill>
                  <a:srgbClr val="0000FF"/>
                </a:solidFill>
                <a:latin typeface="+mn-ea"/>
              </a:rPr>
              <a:t>选 题</a:t>
            </a:r>
            <a:endParaRPr lang="zh-CN" altLang="en-US" sz="4000" b="1" dirty="0">
              <a:solidFill>
                <a:srgbClr val="0000FF"/>
              </a:solidFill>
              <a:latin typeface="+mn-ea"/>
            </a:endParaRPr>
          </a:p>
        </p:txBody>
      </p:sp>
    </p:spTree>
    <p:extLst>
      <p:ext uri="{BB962C8B-B14F-4D97-AF65-F5344CB8AC3E}">
        <p14:creationId xmlns:p14="http://schemas.microsoft.com/office/powerpoint/2010/main" val="2601572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1086991"/>
            <a:ext cx="8856984" cy="5078313"/>
          </a:xfrm>
          <a:prstGeom prst="rect">
            <a:avLst/>
          </a:prstGeom>
        </p:spPr>
        <p:txBody>
          <a:bodyPr wrap="square">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1</a:t>
            </a:r>
            <a:r>
              <a:rPr lang="zh-CN" altLang="en-US" sz="2400" b="1" dirty="0">
                <a:latin typeface="Times New Roman" panose="02020603050405020304" pitchFamily="18" charset="0"/>
                <a:cs typeface="Times New Roman" panose="02020603050405020304" pitchFamily="18" charset="0"/>
              </a:rPr>
              <a:t>、摘要可能是标书最后写的部分了，但却是评委最先看的部分，很多标书在这一关就倒下了。</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2</a:t>
            </a:r>
            <a:r>
              <a:rPr lang="zh-CN" altLang="en-US" sz="2400" b="1" dirty="0">
                <a:latin typeface="Times New Roman" panose="02020603050405020304" pitchFamily="18" charset="0"/>
                <a:cs typeface="Times New Roman" panose="02020603050405020304" pitchFamily="18" charset="0"/>
              </a:rPr>
              <a:t>、摘要字数少，但最忌讳写的平淡无奇。要激起评委浓厚的兴趣。</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3</a:t>
            </a:r>
            <a:r>
              <a:rPr lang="zh-CN" altLang="en-US" sz="2400" b="1" dirty="0">
                <a:latin typeface="Times New Roman" panose="02020603050405020304" pitchFamily="18" charset="0"/>
                <a:cs typeface="Times New Roman" panose="02020603050405020304" pitchFamily="18" charset="0"/>
              </a:rPr>
              <a:t>、摘要一定要语气坚定，旗帜鲜明。</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4</a:t>
            </a:r>
            <a:r>
              <a:rPr lang="zh-CN" altLang="en-US" sz="2400" b="1" dirty="0">
                <a:latin typeface="Times New Roman" panose="02020603050405020304" pitchFamily="18" charset="0"/>
                <a:cs typeface="Times New Roman" panose="02020603050405020304" pitchFamily="18" charset="0"/>
              </a:rPr>
              <a:t>、摘要字数有限，资源宝贵，惜字如金，因此要特别注意重点突出，讲明现状、课题意义、课题构想和预期结果。</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5</a:t>
            </a:r>
            <a:r>
              <a:rPr lang="zh-CN" altLang="en-US" sz="2400" b="1" dirty="0">
                <a:latin typeface="Times New Roman" panose="02020603050405020304" pitchFamily="18" charset="0"/>
                <a:cs typeface="Times New Roman" panose="02020603050405020304" pitchFamily="18" charset="0"/>
              </a:rPr>
              <a:t>、防止“头重脚轻”，削减一般性细节描述，多用概括性语句，讲明现状、课题意义、课题构想和预期结果部分要相互平衡。</a:t>
            </a:r>
          </a:p>
        </p:txBody>
      </p:sp>
      <p:sp>
        <p:nvSpPr>
          <p:cNvPr id="3" name="矩形 2"/>
          <p:cNvSpPr/>
          <p:nvPr/>
        </p:nvSpPr>
        <p:spPr>
          <a:xfrm>
            <a:off x="3419872" y="188640"/>
            <a:ext cx="2242922" cy="707886"/>
          </a:xfrm>
          <a:prstGeom prst="rect">
            <a:avLst/>
          </a:prstGeom>
        </p:spPr>
        <p:txBody>
          <a:bodyPr wrap="none">
            <a:spAutoFit/>
          </a:bodyPr>
          <a:lstStyle/>
          <a:p>
            <a:r>
              <a:rPr lang="zh-CN" altLang="en-US" sz="4000" b="1" dirty="0" smtClean="0">
                <a:solidFill>
                  <a:srgbClr val="0000FF"/>
                </a:solidFill>
                <a:latin typeface="+mn-ea"/>
              </a:rPr>
              <a:t>摘要写作</a:t>
            </a:r>
            <a:endParaRPr lang="zh-CN" altLang="en-US" sz="4000" b="1" dirty="0">
              <a:solidFill>
                <a:srgbClr val="0000FF"/>
              </a:solidFill>
              <a:latin typeface="+mn-ea"/>
            </a:endParaRPr>
          </a:p>
        </p:txBody>
      </p:sp>
    </p:spTree>
    <p:extLst>
      <p:ext uri="{BB962C8B-B14F-4D97-AF65-F5344CB8AC3E}">
        <p14:creationId xmlns:p14="http://schemas.microsoft.com/office/powerpoint/2010/main" val="751663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8" name="Rectangle 4"/>
          <p:cNvSpPr>
            <a:spLocks noChangeArrowheads="1"/>
          </p:cNvSpPr>
          <p:nvPr/>
        </p:nvSpPr>
        <p:spPr bwMode="auto">
          <a:xfrm>
            <a:off x="381000" y="1184027"/>
            <a:ext cx="82296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zh-CN" altLang="en-US" sz="2400" b="1" dirty="0" smtClean="0">
                <a:solidFill>
                  <a:srgbClr val="FF0000"/>
                </a:solidFill>
                <a:latin typeface="Times New Roman" panose="02020603050405020304" pitchFamily="18" charset="0"/>
                <a:cs typeface="Times New Roman" panose="02020603050405020304" pitchFamily="18" charset="0"/>
              </a:rPr>
              <a:t>这</a:t>
            </a:r>
            <a:r>
              <a:rPr lang="zh-CN" altLang="en-US" sz="2400" b="1" dirty="0">
                <a:solidFill>
                  <a:srgbClr val="FF0000"/>
                </a:solidFill>
                <a:latin typeface="Times New Roman" panose="02020603050405020304" pitchFamily="18" charset="0"/>
                <a:cs typeface="Times New Roman" panose="02020603050405020304" pitchFamily="18" charset="0"/>
              </a:rPr>
              <a:t>是项目的重中之重</a:t>
            </a:r>
          </a:p>
          <a:p>
            <a:endParaRPr lang="zh-CN" altLang="en-US" sz="2400" b="1" dirty="0">
              <a:latin typeface="Times New Roman" panose="02020603050405020304" pitchFamily="18" charset="0"/>
              <a:cs typeface="Times New Roman" panose="02020603050405020304" pitchFamily="18" charset="0"/>
            </a:endParaRPr>
          </a:p>
          <a:p>
            <a:r>
              <a:rPr lang="en-US" altLang="zh-CN" sz="2400" b="1" dirty="0">
                <a:latin typeface="Times New Roman" panose="02020603050405020304" pitchFamily="18" charset="0"/>
                <a:cs typeface="Times New Roman" panose="02020603050405020304" pitchFamily="18" charset="0"/>
              </a:rPr>
              <a:t>1. </a:t>
            </a:r>
            <a:r>
              <a:rPr lang="zh-CN" altLang="en-US" sz="2400" b="1" dirty="0">
                <a:latin typeface="Times New Roman" panose="02020603050405020304" pitchFamily="18" charset="0"/>
                <a:cs typeface="Times New Roman" panose="02020603050405020304" pitchFamily="18" charset="0"/>
              </a:rPr>
              <a:t>思路</a:t>
            </a:r>
            <a:r>
              <a:rPr lang="en-US" altLang="zh-CN" sz="2400" b="1" dirty="0">
                <a:latin typeface="Times New Roman" panose="02020603050405020304" pitchFamily="18" charset="0"/>
                <a:cs typeface="Times New Roman" panose="02020603050405020304" pitchFamily="18" charset="0"/>
              </a:rPr>
              <a:t>——</a:t>
            </a:r>
            <a:r>
              <a:rPr lang="zh-CN" altLang="en-US" sz="2400" b="1" dirty="0">
                <a:latin typeface="Times New Roman" panose="02020603050405020304" pitchFamily="18" charset="0"/>
                <a:cs typeface="Times New Roman" panose="02020603050405020304" pitchFamily="18" charset="0"/>
              </a:rPr>
              <a:t>即学术思想，这是主要的创新，要仔细研究以往的资助项目，要关注动向，有适度的超前意识，</a:t>
            </a:r>
            <a:r>
              <a:rPr lang="zh-CN" altLang="en-US" sz="2400" b="1" dirty="0">
                <a:solidFill>
                  <a:srgbClr val="FF0000"/>
                </a:solidFill>
                <a:latin typeface="Times New Roman" panose="02020603050405020304" pitchFamily="18" charset="0"/>
                <a:cs typeface="Times New Roman" panose="02020603050405020304" pitchFamily="18" charset="0"/>
              </a:rPr>
              <a:t>避免雷同和重复</a:t>
            </a:r>
            <a:r>
              <a:rPr lang="zh-CN" altLang="en-US" sz="2400" b="1" dirty="0">
                <a:latin typeface="Times New Roman" panose="02020603050405020304" pitchFamily="18" charset="0"/>
                <a:cs typeface="Times New Roman" panose="02020603050405020304" pitchFamily="18" charset="0"/>
              </a:rPr>
              <a:t>，要“旁开一寸”</a:t>
            </a:r>
            <a:r>
              <a:rPr lang="zh-CN" altLang="en-US" sz="2400" b="1" dirty="0" smtClean="0">
                <a:latin typeface="Times New Roman" panose="02020603050405020304" pitchFamily="18" charset="0"/>
                <a:cs typeface="Times New Roman" panose="02020603050405020304" pitchFamily="18" charset="0"/>
              </a:rPr>
              <a:t>。</a:t>
            </a:r>
            <a:endParaRPr lang="en-US" altLang="zh-CN" sz="2400" b="1" dirty="0" smtClean="0">
              <a:latin typeface="Times New Roman" panose="02020603050405020304" pitchFamily="18" charset="0"/>
              <a:cs typeface="Times New Roman" panose="02020603050405020304" pitchFamily="18" charset="0"/>
            </a:endParaRPr>
          </a:p>
          <a:p>
            <a:endParaRPr lang="zh-CN" altLang="en-US" sz="2400" b="1" dirty="0">
              <a:latin typeface="Times New Roman" panose="02020603050405020304" pitchFamily="18" charset="0"/>
              <a:cs typeface="Times New Roman" panose="02020603050405020304" pitchFamily="18" charset="0"/>
            </a:endParaRPr>
          </a:p>
          <a:p>
            <a:r>
              <a:rPr lang="en-US" altLang="zh-CN" sz="2400" b="1" dirty="0">
                <a:latin typeface="Times New Roman" panose="02020603050405020304" pitchFamily="18" charset="0"/>
                <a:cs typeface="Times New Roman" panose="02020603050405020304" pitchFamily="18" charset="0"/>
              </a:rPr>
              <a:t>2. </a:t>
            </a:r>
            <a:r>
              <a:rPr lang="zh-CN" altLang="en-US" sz="2400" b="1" dirty="0">
                <a:latin typeface="Times New Roman" panose="02020603050405020304" pitchFamily="18" charset="0"/>
                <a:cs typeface="Times New Roman" panose="02020603050405020304" pitchFamily="18" charset="0"/>
              </a:rPr>
              <a:t>研究内容</a:t>
            </a:r>
            <a:r>
              <a:rPr lang="en-US" altLang="zh-CN" sz="2400" b="1" dirty="0">
                <a:latin typeface="Times New Roman" panose="02020603050405020304" pitchFamily="18" charset="0"/>
                <a:cs typeface="Times New Roman" panose="02020603050405020304" pitchFamily="18" charset="0"/>
              </a:rPr>
              <a:t>——</a:t>
            </a:r>
            <a:r>
              <a:rPr lang="zh-CN" altLang="en-US" sz="2400" b="1" dirty="0">
                <a:latin typeface="Times New Roman" panose="02020603050405020304" pitchFamily="18" charset="0"/>
                <a:cs typeface="Times New Roman" panose="02020603050405020304" pitchFamily="18" charset="0"/>
              </a:rPr>
              <a:t>和研究目的要一致，要有能支持新思路相应的新内容，体现出</a:t>
            </a:r>
            <a:r>
              <a:rPr lang="zh-CN" altLang="en-US" sz="2400" b="1" dirty="0">
                <a:solidFill>
                  <a:srgbClr val="FF0000"/>
                </a:solidFill>
                <a:latin typeface="Times New Roman" panose="02020603050405020304" pitchFamily="18" charset="0"/>
                <a:cs typeface="Times New Roman" panose="02020603050405020304" pitchFamily="18" charset="0"/>
              </a:rPr>
              <a:t>创新点和特色</a:t>
            </a:r>
            <a:r>
              <a:rPr lang="zh-CN" altLang="en-US" sz="2400" b="1" dirty="0" smtClean="0">
                <a:latin typeface="Times New Roman" panose="02020603050405020304" pitchFamily="18" charset="0"/>
                <a:cs typeface="Times New Roman" panose="02020603050405020304" pitchFamily="18" charset="0"/>
              </a:rPr>
              <a:t>。</a:t>
            </a:r>
            <a:endParaRPr lang="en-US" altLang="zh-CN" sz="2400" b="1" dirty="0" smtClean="0">
              <a:latin typeface="Times New Roman" panose="02020603050405020304" pitchFamily="18" charset="0"/>
              <a:cs typeface="Times New Roman" panose="02020603050405020304" pitchFamily="18" charset="0"/>
            </a:endParaRPr>
          </a:p>
          <a:p>
            <a:endParaRPr lang="zh-CN" altLang="en-US" sz="2400" b="1" dirty="0">
              <a:latin typeface="Times New Roman" panose="02020603050405020304" pitchFamily="18" charset="0"/>
              <a:cs typeface="Times New Roman" panose="02020603050405020304" pitchFamily="18" charset="0"/>
            </a:endParaRPr>
          </a:p>
          <a:p>
            <a:r>
              <a:rPr lang="en-US" altLang="zh-CN" sz="2400" b="1" dirty="0">
                <a:latin typeface="Times New Roman" panose="02020603050405020304" pitchFamily="18" charset="0"/>
                <a:cs typeface="Times New Roman" panose="02020603050405020304" pitchFamily="18" charset="0"/>
              </a:rPr>
              <a:t>3. </a:t>
            </a:r>
            <a:r>
              <a:rPr lang="zh-CN" altLang="en-US" sz="2400" b="1" dirty="0">
                <a:latin typeface="Times New Roman" panose="02020603050405020304" pitchFamily="18" charset="0"/>
                <a:cs typeface="Times New Roman" panose="02020603050405020304" pitchFamily="18" charset="0"/>
              </a:rPr>
              <a:t>方法</a:t>
            </a:r>
            <a:r>
              <a:rPr lang="en-US" altLang="zh-CN" sz="2400" b="1" dirty="0">
                <a:latin typeface="Times New Roman" panose="02020603050405020304" pitchFamily="18" charset="0"/>
                <a:cs typeface="Times New Roman" panose="02020603050405020304" pitchFamily="18" charset="0"/>
              </a:rPr>
              <a:t>——</a:t>
            </a:r>
            <a:r>
              <a:rPr lang="zh-CN" altLang="en-US" sz="2400" b="1" dirty="0">
                <a:latin typeface="Times New Roman" panose="02020603050405020304" pitchFamily="18" charset="0"/>
                <a:cs typeface="Times New Roman" panose="02020603050405020304" pitchFamily="18" charset="0"/>
              </a:rPr>
              <a:t>采用的研究方法和技术要有</a:t>
            </a:r>
            <a:r>
              <a:rPr lang="zh-CN" altLang="en-US" sz="2400" b="1" dirty="0">
                <a:solidFill>
                  <a:srgbClr val="FF0000"/>
                </a:solidFill>
                <a:latin typeface="Times New Roman" panose="02020603050405020304" pitchFamily="18" charset="0"/>
                <a:cs typeface="Times New Roman" panose="02020603050405020304" pitchFamily="18" charset="0"/>
              </a:rPr>
              <a:t>创新</a:t>
            </a:r>
            <a:r>
              <a:rPr lang="zh-CN" altLang="en-US" sz="2400" b="1" dirty="0">
                <a:latin typeface="Times New Roman" panose="02020603050405020304" pitchFamily="18" charset="0"/>
                <a:cs typeface="Times New Roman" panose="02020603050405020304" pitchFamily="18" charset="0"/>
              </a:rPr>
              <a:t>， 要注意学科交叉。</a:t>
            </a:r>
          </a:p>
        </p:txBody>
      </p:sp>
      <p:sp>
        <p:nvSpPr>
          <p:cNvPr id="3" name="矩形 2"/>
          <p:cNvSpPr/>
          <p:nvPr/>
        </p:nvSpPr>
        <p:spPr>
          <a:xfrm>
            <a:off x="2987824" y="244444"/>
            <a:ext cx="3262432" cy="707886"/>
          </a:xfrm>
          <a:prstGeom prst="rect">
            <a:avLst/>
          </a:prstGeom>
        </p:spPr>
        <p:txBody>
          <a:bodyPr wrap="none">
            <a:spAutoFit/>
          </a:bodyPr>
          <a:lstStyle/>
          <a:p>
            <a:r>
              <a:rPr lang="zh-CN" altLang="en-US" sz="4000" b="1" dirty="0">
                <a:solidFill>
                  <a:srgbClr val="0000FF"/>
                </a:solidFill>
                <a:latin typeface="+mn-ea"/>
              </a:rPr>
              <a:t>项目的创新性</a:t>
            </a:r>
          </a:p>
        </p:txBody>
      </p:sp>
    </p:spTree>
    <p:extLst>
      <p:ext uri="{BB962C8B-B14F-4D97-AF65-F5344CB8AC3E}">
        <p14:creationId xmlns:p14="http://schemas.microsoft.com/office/powerpoint/2010/main" val="2511197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2" name="Rectangle 4"/>
          <p:cNvSpPr>
            <a:spLocks noChangeArrowheads="1"/>
          </p:cNvSpPr>
          <p:nvPr/>
        </p:nvSpPr>
        <p:spPr bwMode="auto">
          <a:xfrm>
            <a:off x="488330" y="749017"/>
            <a:ext cx="761206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pPr>
            <a:r>
              <a:rPr lang="zh-CN" altLang="en-US" sz="2400" b="1" dirty="0" smtClean="0">
                <a:solidFill>
                  <a:srgbClr val="FF0000"/>
                </a:solidFill>
                <a:latin typeface="Times New Roman" panose="02020603050405020304" pitchFamily="18" charset="0"/>
                <a:cs typeface="Times New Roman" panose="02020603050405020304" pitchFamily="18" charset="0"/>
              </a:rPr>
              <a:t>这</a:t>
            </a:r>
            <a:r>
              <a:rPr lang="zh-CN" altLang="en-US" sz="2400" b="1" dirty="0">
                <a:solidFill>
                  <a:srgbClr val="FF0000"/>
                </a:solidFill>
                <a:latin typeface="Times New Roman" panose="02020603050405020304" pitchFamily="18" charset="0"/>
                <a:cs typeface="Times New Roman" panose="02020603050405020304" pitchFamily="18" charset="0"/>
              </a:rPr>
              <a:t>是标书的重头之一</a:t>
            </a:r>
          </a:p>
          <a:p>
            <a:pPr>
              <a:lnSpc>
                <a:spcPct val="150000"/>
              </a:lnSpc>
            </a:pPr>
            <a:r>
              <a:rPr lang="en-US" altLang="zh-CN" sz="2400" b="1" dirty="0" smtClean="0">
                <a:latin typeface="Times New Roman" panose="02020603050405020304" pitchFamily="18" charset="0"/>
                <a:cs typeface="Times New Roman" panose="02020603050405020304" pitchFamily="18" charset="0"/>
              </a:rPr>
              <a:t>1</a:t>
            </a:r>
            <a:r>
              <a:rPr lang="en-US" altLang="zh-CN" sz="2400" b="1" dirty="0">
                <a:latin typeface="Times New Roman" panose="02020603050405020304" pitchFamily="18" charset="0"/>
                <a:cs typeface="Times New Roman" panose="02020603050405020304" pitchFamily="18" charset="0"/>
              </a:rPr>
              <a:t>. </a:t>
            </a:r>
            <a:r>
              <a:rPr lang="zh-CN" altLang="en-US" sz="2400" b="1" dirty="0">
                <a:latin typeface="Times New Roman" panose="02020603050405020304" pitchFamily="18" charset="0"/>
                <a:cs typeface="Times New Roman" panose="02020603050405020304" pitchFamily="18" charset="0"/>
              </a:rPr>
              <a:t>国内外研究进展：要充分掌握</a:t>
            </a:r>
            <a:r>
              <a:rPr lang="zh-CN" altLang="en-US" sz="2400" b="1" dirty="0">
                <a:solidFill>
                  <a:srgbClr val="FF0000"/>
                </a:solidFill>
                <a:latin typeface="Times New Roman" panose="02020603050405020304" pitchFamily="18" charset="0"/>
                <a:cs typeface="Times New Roman" panose="02020603050405020304" pitchFamily="18" charset="0"/>
              </a:rPr>
              <a:t>最新</a:t>
            </a:r>
            <a:r>
              <a:rPr lang="zh-CN" altLang="en-US" sz="2400" b="1" dirty="0">
                <a:latin typeface="Times New Roman" panose="02020603050405020304" pitchFamily="18" charset="0"/>
                <a:cs typeface="Times New Roman" panose="02020603050405020304" pitchFamily="18" charset="0"/>
              </a:rPr>
              <a:t>动态，千万不要遗漏重要的参考文献，对于不同观点的参考文献更不能避而不谈。</a:t>
            </a:r>
          </a:p>
          <a:p>
            <a:pPr>
              <a:lnSpc>
                <a:spcPct val="150000"/>
              </a:lnSpc>
            </a:pPr>
            <a:r>
              <a:rPr lang="en-US" altLang="zh-CN" sz="2400" b="1" dirty="0">
                <a:latin typeface="Times New Roman" panose="02020603050405020304" pitchFamily="18" charset="0"/>
                <a:cs typeface="Times New Roman" panose="02020603050405020304" pitchFamily="18" charset="0"/>
              </a:rPr>
              <a:t>2. </a:t>
            </a:r>
            <a:r>
              <a:rPr lang="zh-CN" altLang="en-US" sz="2400" b="1" dirty="0">
                <a:latin typeface="Times New Roman" panose="02020603050405020304" pitchFamily="18" charset="0"/>
                <a:cs typeface="Times New Roman" panose="02020603050405020304" pitchFamily="18" charset="0"/>
              </a:rPr>
              <a:t>理论假说：这是学术思想创新的基础，提出的假说要能自圆其说，</a:t>
            </a:r>
            <a:r>
              <a:rPr lang="zh-CN" altLang="en-US" sz="2400" b="1" dirty="0">
                <a:solidFill>
                  <a:srgbClr val="FF0000"/>
                </a:solidFill>
                <a:latin typeface="Times New Roman" panose="02020603050405020304" pitchFamily="18" charset="0"/>
                <a:cs typeface="Times New Roman" panose="02020603050405020304" pitchFamily="18" charset="0"/>
              </a:rPr>
              <a:t>科学性</a:t>
            </a:r>
            <a:r>
              <a:rPr lang="zh-CN" altLang="en-US" sz="2400" b="1" dirty="0">
                <a:latin typeface="Times New Roman" panose="02020603050405020304" pitchFamily="18" charset="0"/>
                <a:cs typeface="Times New Roman" panose="02020603050405020304" pitchFamily="18" charset="0"/>
              </a:rPr>
              <a:t>要强，要有相关资料的支持或工作基础。</a:t>
            </a:r>
          </a:p>
          <a:p>
            <a:pPr>
              <a:lnSpc>
                <a:spcPct val="150000"/>
              </a:lnSpc>
            </a:pPr>
            <a:r>
              <a:rPr lang="en-US" altLang="zh-CN" sz="2400" b="1" dirty="0">
                <a:latin typeface="Times New Roman" panose="02020603050405020304" pitchFamily="18" charset="0"/>
                <a:cs typeface="Times New Roman" panose="02020603050405020304" pitchFamily="18" charset="0"/>
              </a:rPr>
              <a:t>3. </a:t>
            </a:r>
            <a:r>
              <a:rPr lang="zh-CN" altLang="en-US" sz="2400" b="1" dirty="0">
                <a:latin typeface="Times New Roman" panose="02020603050405020304" pitchFamily="18" charset="0"/>
                <a:cs typeface="Times New Roman" panose="02020603050405020304" pitchFamily="18" charset="0"/>
              </a:rPr>
              <a:t>研究意义和科学价值：要会延伸研究目标，逐条列出其</a:t>
            </a:r>
            <a:r>
              <a:rPr lang="zh-CN" altLang="en-US" sz="2400" b="1" dirty="0">
                <a:solidFill>
                  <a:srgbClr val="FF0000"/>
                </a:solidFill>
                <a:latin typeface="Times New Roman" panose="02020603050405020304" pitchFamily="18" charset="0"/>
                <a:cs typeface="Times New Roman" panose="02020603050405020304" pitchFamily="18" charset="0"/>
              </a:rPr>
              <a:t>理论意义</a:t>
            </a:r>
            <a:r>
              <a:rPr lang="zh-CN" altLang="en-US" sz="2400" b="1" dirty="0">
                <a:latin typeface="Times New Roman" panose="02020603050405020304" pitchFamily="18" charset="0"/>
                <a:cs typeface="Times New Roman" panose="02020603050405020304" pitchFamily="18" charset="0"/>
              </a:rPr>
              <a:t>的重要性，</a:t>
            </a:r>
            <a:r>
              <a:rPr lang="zh-CN" altLang="en-US" sz="2400" b="1" dirty="0">
                <a:solidFill>
                  <a:srgbClr val="FF0000"/>
                </a:solidFill>
                <a:latin typeface="Times New Roman" panose="02020603050405020304" pitchFamily="18" charset="0"/>
                <a:cs typeface="Times New Roman" panose="02020603050405020304" pitchFamily="18" charset="0"/>
              </a:rPr>
              <a:t>应用价值</a:t>
            </a:r>
            <a:r>
              <a:rPr lang="zh-CN" altLang="en-US" sz="2400" b="1" dirty="0">
                <a:latin typeface="Times New Roman" panose="02020603050405020304" pitchFamily="18" charset="0"/>
                <a:cs typeface="Times New Roman" panose="02020603050405020304" pitchFamily="18" charset="0"/>
              </a:rPr>
              <a:t>及其迫切性和对学科发展的促进作用等。  </a:t>
            </a:r>
          </a:p>
        </p:txBody>
      </p:sp>
      <p:sp>
        <p:nvSpPr>
          <p:cNvPr id="3" name="矩形 2"/>
          <p:cNvSpPr/>
          <p:nvPr/>
        </p:nvSpPr>
        <p:spPr>
          <a:xfrm>
            <a:off x="3127578" y="44624"/>
            <a:ext cx="2236510" cy="707886"/>
          </a:xfrm>
          <a:prstGeom prst="rect">
            <a:avLst/>
          </a:prstGeom>
        </p:spPr>
        <p:txBody>
          <a:bodyPr wrap="none">
            <a:spAutoFit/>
          </a:bodyPr>
          <a:lstStyle/>
          <a:p>
            <a:r>
              <a:rPr lang="zh-CN" altLang="en-US" sz="4000" b="1" dirty="0">
                <a:solidFill>
                  <a:srgbClr val="0000FF"/>
                </a:solidFill>
                <a:latin typeface="+mn-ea"/>
              </a:rPr>
              <a:t>立项依据</a:t>
            </a:r>
          </a:p>
        </p:txBody>
      </p:sp>
    </p:spTree>
    <p:extLst>
      <p:ext uri="{BB962C8B-B14F-4D97-AF65-F5344CB8AC3E}">
        <p14:creationId xmlns:p14="http://schemas.microsoft.com/office/powerpoint/2010/main" val="3682822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2" name="Rectangle 4"/>
          <p:cNvSpPr>
            <a:spLocks noChangeArrowheads="1"/>
          </p:cNvSpPr>
          <p:nvPr/>
        </p:nvSpPr>
        <p:spPr bwMode="auto">
          <a:xfrm>
            <a:off x="228600" y="816116"/>
            <a:ext cx="8839200" cy="554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pPr>
            <a:r>
              <a:rPr lang="en-US" altLang="zh-CN" sz="2400" b="1" dirty="0">
                <a:latin typeface="Times New Roman" panose="02020603050405020304" pitchFamily="18" charset="0"/>
                <a:cs typeface="Times New Roman" panose="02020603050405020304" pitchFamily="18" charset="0"/>
              </a:rPr>
              <a:t>1</a:t>
            </a:r>
            <a:r>
              <a:rPr lang="zh-CN" altLang="en-US" sz="2400" b="1" dirty="0">
                <a:latin typeface="Times New Roman" panose="02020603050405020304" pitchFamily="18" charset="0"/>
                <a:cs typeface="Times New Roman" panose="02020603050405020304" pitchFamily="18" charset="0"/>
              </a:rPr>
              <a:t>、研究</a:t>
            </a:r>
            <a:r>
              <a:rPr lang="zh-CN" altLang="en-US" sz="2400" b="1" dirty="0">
                <a:solidFill>
                  <a:srgbClr val="FF0000"/>
                </a:solidFill>
                <a:latin typeface="Times New Roman" panose="02020603050405020304" pitchFamily="18" charset="0"/>
                <a:cs typeface="Times New Roman" panose="02020603050405020304" pitchFamily="18" charset="0"/>
              </a:rPr>
              <a:t>目标要明确</a:t>
            </a:r>
            <a:r>
              <a:rPr lang="zh-CN" altLang="en-US" sz="2400" b="1" dirty="0">
                <a:latin typeface="Times New Roman" panose="02020603050405020304" pitchFamily="18" charset="0"/>
                <a:cs typeface="Times New Roman" panose="02020603050405020304" pitchFamily="18" charset="0"/>
              </a:rPr>
              <a:t>，提法要准确；内容要详细。关键的问题要</a:t>
            </a:r>
            <a:r>
              <a:rPr lang="zh-CN" altLang="en-US" sz="2400" b="1" dirty="0">
                <a:solidFill>
                  <a:srgbClr val="FF0000"/>
                </a:solidFill>
                <a:latin typeface="Times New Roman" panose="02020603050405020304" pitchFamily="18" charset="0"/>
                <a:cs typeface="Times New Roman" panose="02020603050405020304" pitchFamily="18" charset="0"/>
              </a:rPr>
              <a:t>重点突出</a:t>
            </a:r>
            <a:r>
              <a:rPr lang="zh-CN" altLang="en-US" sz="2400" b="1" dirty="0">
                <a:latin typeface="Times New Roman" panose="02020603050405020304" pitchFamily="18" charset="0"/>
                <a:cs typeface="Times New Roman" panose="02020603050405020304" pitchFamily="18" charset="0"/>
              </a:rPr>
              <a:t>，且要有一定</a:t>
            </a:r>
            <a:r>
              <a:rPr lang="zh-CN" altLang="en-US" sz="2400" b="1" dirty="0" smtClean="0">
                <a:latin typeface="Times New Roman" panose="02020603050405020304" pitchFamily="18" charset="0"/>
                <a:cs typeface="Times New Roman" panose="02020603050405020304" pitchFamily="18" charset="0"/>
              </a:rPr>
              <a:t>难度，不要</a:t>
            </a:r>
            <a:r>
              <a:rPr lang="zh-CN" altLang="en-US" sz="2400" b="1" dirty="0">
                <a:latin typeface="Times New Roman" panose="02020603050405020304" pitchFamily="18" charset="0"/>
                <a:cs typeface="Times New Roman" panose="02020603050405020304" pitchFamily="18" charset="0"/>
              </a:rPr>
              <a:t>多目标。 </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2</a:t>
            </a:r>
            <a:r>
              <a:rPr lang="zh-CN" altLang="en-US" sz="2400" b="1" dirty="0">
                <a:latin typeface="Times New Roman" panose="02020603050405020304" pitchFamily="18" charset="0"/>
                <a:cs typeface="Times New Roman" panose="02020603050405020304" pitchFamily="18" charset="0"/>
              </a:rPr>
              <a:t>、</a:t>
            </a:r>
            <a:r>
              <a:rPr lang="zh-CN" altLang="en-US" sz="2400" b="1" dirty="0">
                <a:solidFill>
                  <a:srgbClr val="FF0000"/>
                </a:solidFill>
                <a:latin typeface="Times New Roman" panose="02020603050405020304" pitchFamily="18" charset="0"/>
                <a:cs typeface="Times New Roman" panose="02020603050405020304" pitchFamily="18" charset="0"/>
              </a:rPr>
              <a:t>可行性</a:t>
            </a:r>
            <a:r>
              <a:rPr lang="zh-CN" altLang="en-US" sz="2400" b="1" dirty="0">
                <a:latin typeface="Times New Roman" panose="02020603050405020304" pitchFamily="18" charset="0"/>
                <a:cs typeface="Times New Roman" panose="02020603050405020304" pitchFamily="18" charset="0"/>
              </a:rPr>
              <a:t>分析是评委关注的重要方面，可按成熟的理论基础、研究目标在现有技术条件下的可实现性、本单位现有技术设备实验材料的完备、课题组成员完成课题能力等几方面分层论述。</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3</a:t>
            </a:r>
            <a:r>
              <a:rPr lang="zh-CN" altLang="en-US" sz="2400" b="1" dirty="0">
                <a:latin typeface="Times New Roman" panose="02020603050405020304" pitchFamily="18" charset="0"/>
                <a:cs typeface="Times New Roman" panose="02020603050405020304" pitchFamily="18" charset="0"/>
              </a:rPr>
              <a:t>、创新点要</a:t>
            </a:r>
            <a:r>
              <a:rPr lang="zh-CN" altLang="en-US" sz="2400" b="1" dirty="0">
                <a:solidFill>
                  <a:srgbClr val="FF0000"/>
                </a:solidFill>
                <a:latin typeface="Times New Roman" panose="02020603050405020304" pitchFamily="18" charset="0"/>
                <a:cs typeface="Times New Roman" panose="02020603050405020304" pitchFamily="18" charset="0"/>
              </a:rPr>
              <a:t>切合实际</a:t>
            </a:r>
            <a:r>
              <a:rPr lang="zh-CN" altLang="en-US" sz="2400" b="1" dirty="0">
                <a:latin typeface="Times New Roman" panose="02020603050405020304" pitchFamily="18" charset="0"/>
                <a:cs typeface="Times New Roman" panose="02020603050405020304" pitchFamily="18" charset="0"/>
              </a:rPr>
              <a:t>，指出国际国内研究的先进性和创新性。</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4</a:t>
            </a:r>
            <a:r>
              <a:rPr lang="zh-CN" altLang="en-US" sz="2400" b="1" dirty="0">
                <a:latin typeface="Times New Roman" panose="02020603050405020304" pitchFamily="18" charset="0"/>
                <a:cs typeface="Times New Roman" panose="02020603050405020304" pitchFamily="18" charset="0"/>
              </a:rPr>
              <a:t>、研究内容要集中，与研究目标紧密一致。要有</a:t>
            </a:r>
            <a:r>
              <a:rPr lang="zh-CN" altLang="en-US" sz="2400" b="1" dirty="0">
                <a:solidFill>
                  <a:srgbClr val="FF0000"/>
                </a:solidFill>
                <a:latin typeface="Times New Roman" panose="02020603050405020304" pitchFamily="18" charset="0"/>
                <a:cs typeface="Times New Roman" panose="02020603050405020304" pitchFamily="18" charset="0"/>
              </a:rPr>
              <a:t>特色</a:t>
            </a:r>
            <a:r>
              <a:rPr lang="zh-CN" altLang="en-US" sz="2400" b="1" dirty="0">
                <a:latin typeface="Times New Roman" panose="02020603050405020304" pitchFamily="18" charset="0"/>
                <a:cs typeface="Times New Roman" panose="02020603050405020304" pitchFamily="18" charset="0"/>
              </a:rPr>
              <a:t>。每一项研究内容达到一个具体的目的，可从不同角度、不同层次的研究内容的综合来实现总体目标。 </a:t>
            </a:r>
          </a:p>
          <a:p>
            <a:pPr>
              <a:lnSpc>
                <a:spcPct val="150000"/>
              </a:lnSpc>
            </a:pPr>
            <a:r>
              <a:rPr lang="en-US" altLang="zh-CN" sz="2400" b="1" dirty="0">
                <a:latin typeface="Times New Roman" panose="02020603050405020304" pitchFamily="18" charset="0"/>
                <a:cs typeface="Times New Roman" panose="02020603050405020304" pitchFamily="18" charset="0"/>
              </a:rPr>
              <a:t>5</a:t>
            </a:r>
            <a:r>
              <a:rPr lang="zh-CN" altLang="en-US" sz="2400" b="1" dirty="0">
                <a:latin typeface="Times New Roman" panose="02020603050405020304" pitchFamily="18" charset="0"/>
                <a:cs typeface="Times New Roman" panose="02020603050405020304" pitchFamily="18" charset="0"/>
              </a:rPr>
              <a:t>、</a:t>
            </a:r>
            <a:r>
              <a:rPr lang="zh-CN" altLang="en-US" sz="2400" b="1" dirty="0">
                <a:solidFill>
                  <a:srgbClr val="FF0000"/>
                </a:solidFill>
                <a:latin typeface="Times New Roman" panose="02020603050405020304" pitchFamily="18" charset="0"/>
                <a:cs typeface="Times New Roman" panose="02020603050405020304" pitchFamily="18" charset="0"/>
              </a:rPr>
              <a:t>关键问题：选择要准确</a:t>
            </a:r>
          </a:p>
        </p:txBody>
      </p:sp>
      <p:sp>
        <p:nvSpPr>
          <p:cNvPr id="258053" name="Rectangle 5"/>
          <p:cNvSpPr>
            <a:spLocks noChangeArrowheads="1"/>
          </p:cNvSpPr>
          <p:nvPr/>
        </p:nvSpPr>
        <p:spPr bwMode="auto">
          <a:xfrm>
            <a:off x="2699792" y="44624"/>
            <a:ext cx="378661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000" b="1" dirty="0" smtClean="0">
                <a:solidFill>
                  <a:srgbClr val="0000FF"/>
                </a:solidFill>
                <a:latin typeface="+mn-ea"/>
              </a:rPr>
              <a:t>研究</a:t>
            </a:r>
            <a:r>
              <a:rPr lang="zh-CN" altLang="en-US" sz="4000" b="1" dirty="0">
                <a:solidFill>
                  <a:srgbClr val="0000FF"/>
                </a:solidFill>
                <a:latin typeface="+mn-ea"/>
              </a:rPr>
              <a:t>目标和内容</a:t>
            </a:r>
          </a:p>
        </p:txBody>
      </p:sp>
    </p:spTree>
    <p:extLst>
      <p:ext uri="{BB962C8B-B14F-4D97-AF65-F5344CB8AC3E}">
        <p14:creationId xmlns:p14="http://schemas.microsoft.com/office/powerpoint/2010/main" val="4221032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0" name="Rectangle 4"/>
          <p:cNvSpPr>
            <a:spLocks noChangeArrowheads="1"/>
          </p:cNvSpPr>
          <p:nvPr/>
        </p:nvSpPr>
        <p:spPr bwMode="auto">
          <a:xfrm>
            <a:off x="228600" y="980728"/>
            <a:ext cx="87630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pPr>
            <a:r>
              <a:rPr lang="zh-CN" altLang="en-US" sz="2400" b="1" dirty="0" smtClean="0">
                <a:latin typeface="Times New Roman" panose="02020603050405020304" pitchFamily="18" charset="0"/>
                <a:cs typeface="Times New Roman" panose="02020603050405020304" pitchFamily="18" charset="0"/>
              </a:rPr>
              <a:t>研究方案是</a:t>
            </a:r>
            <a:r>
              <a:rPr lang="zh-CN" altLang="en-US" sz="2400" b="1" dirty="0">
                <a:latin typeface="Times New Roman" panose="02020603050405020304" pitchFamily="18" charset="0"/>
                <a:cs typeface="Times New Roman" panose="02020603050405020304" pitchFamily="18" charset="0"/>
              </a:rPr>
              <a:t>对实现研究目标和内容的保证，要在</a:t>
            </a:r>
            <a:r>
              <a:rPr lang="zh-CN" altLang="en-US" sz="2400" b="1" dirty="0">
                <a:solidFill>
                  <a:srgbClr val="FF0000"/>
                </a:solidFill>
                <a:latin typeface="Times New Roman" panose="02020603050405020304" pitchFamily="18" charset="0"/>
                <a:cs typeface="Times New Roman" panose="02020603050405020304" pitchFamily="18" charset="0"/>
              </a:rPr>
              <a:t>完善和合理</a:t>
            </a:r>
            <a:r>
              <a:rPr lang="zh-CN" altLang="en-US" sz="2400" b="1" dirty="0">
                <a:latin typeface="Times New Roman" panose="02020603050405020304" pitchFamily="18" charset="0"/>
                <a:cs typeface="Times New Roman" panose="02020603050405020304" pitchFamily="18" charset="0"/>
              </a:rPr>
              <a:t>上下功夫。</a:t>
            </a:r>
          </a:p>
          <a:p>
            <a:pPr>
              <a:lnSpc>
                <a:spcPct val="150000"/>
              </a:lnSpc>
            </a:pPr>
            <a:r>
              <a:rPr lang="en-US" altLang="zh-CN" sz="2400" b="1" dirty="0" smtClean="0">
                <a:latin typeface="Times New Roman" panose="02020603050405020304" pitchFamily="18" charset="0"/>
                <a:cs typeface="Times New Roman" panose="02020603050405020304" pitchFamily="18" charset="0"/>
              </a:rPr>
              <a:t>1</a:t>
            </a:r>
            <a:r>
              <a:rPr lang="en-US" altLang="zh-CN" sz="2400" b="1" dirty="0">
                <a:latin typeface="Times New Roman" panose="02020603050405020304" pitchFamily="18" charset="0"/>
                <a:cs typeface="Times New Roman" panose="02020603050405020304" pitchFamily="18" charset="0"/>
              </a:rPr>
              <a:t>.</a:t>
            </a:r>
            <a:r>
              <a:rPr lang="zh-CN" altLang="en-US" sz="2400" b="1" dirty="0">
                <a:latin typeface="Times New Roman" panose="02020603050405020304" pitchFamily="18" charset="0"/>
                <a:cs typeface="Times New Roman" panose="02020603050405020304" pitchFamily="18" charset="0"/>
              </a:rPr>
              <a:t>技术路线：要尽可能地考虑周全，设计出完善、合理的技术路线。每一研究内容往往要从</a:t>
            </a:r>
            <a:r>
              <a:rPr lang="zh-CN" altLang="en-US" sz="2400" b="1" dirty="0">
                <a:solidFill>
                  <a:srgbClr val="FF0000"/>
                </a:solidFill>
                <a:latin typeface="Times New Roman" panose="02020603050405020304" pitchFamily="18" charset="0"/>
                <a:cs typeface="Times New Roman" panose="02020603050405020304" pitchFamily="18" charset="0"/>
              </a:rPr>
              <a:t>不同角度、不同层次</a:t>
            </a:r>
            <a:r>
              <a:rPr lang="zh-CN" altLang="en-US" sz="2400" b="1" dirty="0">
                <a:latin typeface="Times New Roman" panose="02020603050405020304" pitchFamily="18" charset="0"/>
                <a:cs typeface="Times New Roman" panose="02020603050405020304" pitchFamily="18" charset="0"/>
              </a:rPr>
              <a:t>的多个指标才能说明问题，可绘图表。</a:t>
            </a:r>
          </a:p>
          <a:p>
            <a:pPr>
              <a:lnSpc>
                <a:spcPct val="150000"/>
              </a:lnSpc>
            </a:pPr>
            <a:r>
              <a:rPr lang="en-US" altLang="zh-CN" sz="2400" b="1" dirty="0">
                <a:latin typeface="Times New Roman" panose="02020603050405020304" pitchFamily="18" charset="0"/>
                <a:cs typeface="Times New Roman" panose="02020603050405020304" pitchFamily="18" charset="0"/>
              </a:rPr>
              <a:t>2. </a:t>
            </a:r>
            <a:r>
              <a:rPr lang="zh-CN" altLang="en-US" sz="2400" b="1" dirty="0">
                <a:latin typeface="Times New Roman" panose="02020603050405020304" pitchFamily="18" charset="0"/>
                <a:cs typeface="Times New Roman" panose="02020603050405020304" pitchFamily="18" charset="0"/>
              </a:rPr>
              <a:t>材料或研究对象：材料</a:t>
            </a:r>
            <a:r>
              <a:rPr lang="zh-CN" altLang="en-US" sz="2400" b="1" dirty="0">
                <a:solidFill>
                  <a:srgbClr val="FF0000"/>
                </a:solidFill>
                <a:latin typeface="Times New Roman" panose="02020603050405020304" pitchFamily="18" charset="0"/>
                <a:cs typeface="Times New Roman" panose="02020603050405020304" pitchFamily="18" charset="0"/>
              </a:rPr>
              <a:t>可靠</a:t>
            </a:r>
            <a:r>
              <a:rPr lang="zh-CN" altLang="en-US" sz="2400" b="1" dirty="0">
                <a:latin typeface="Times New Roman" panose="02020603050405020304" pitchFamily="18" charset="0"/>
                <a:cs typeface="Times New Roman" panose="02020603050405020304" pitchFamily="18" charset="0"/>
              </a:rPr>
              <a:t>，对象要能</a:t>
            </a:r>
            <a:r>
              <a:rPr lang="zh-CN" altLang="en-US" sz="2400" b="1" dirty="0">
                <a:solidFill>
                  <a:srgbClr val="FF0000"/>
                </a:solidFill>
                <a:latin typeface="Times New Roman" panose="02020603050405020304" pitchFamily="18" charset="0"/>
                <a:cs typeface="Times New Roman" panose="02020603050405020304" pitchFamily="18" charset="0"/>
              </a:rPr>
              <a:t>控制</a:t>
            </a:r>
            <a:r>
              <a:rPr lang="zh-CN" altLang="en-US" sz="2400" b="1" dirty="0">
                <a:latin typeface="Times New Roman" panose="02020603050405020304" pitchFamily="18" charset="0"/>
                <a:cs typeface="Times New Roman" panose="02020603050405020304" pitchFamily="18" charset="0"/>
              </a:rPr>
              <a:t>。</a:t>
            </a:r>
          </a:p>
          <a:p>
            <a:pPr>
              <a:lnSpc>
                <a:spcPct val="150000"/>
              </a:lnSpc>
            </a:pPr>
            <a:r>
              <a:rPr lang="en-US" altLang="zh-CN" sz="2400" b="1" dirty="0">
                <a:latin typeface="Times New Roman" panose="02020603050405020304" pitchFamily="18" charset="0"/>
                <a:cs typeface="Times New Roman" panose="02020603050405020304" pitchFamily="18" charset="0"/>
              </a:rPr>
              <a:t>3. </a:t>
            </a:r>
            <a:r>
              <a:rPr lang="zh-CN" altLang="en-US" sz="2400" b="1" dirty="0">
                <a:latin typeface="Times New Roman" panose="02020603050405020304" pitchFamily="18" charset="0"/>
                <a:cs typeface="Times New Roman" panose="02020603050405020304" pitchFamily="18" charset="0"/>
              </a:rPr>
              <a:t>方案：设计和样本量要符合统计学要求，对照要</a:t>
            </a:r>
            <a:r>
              <a:rPr lang="zh-CN" altLang="en-US" sz="2400" b="1" dirty="0">
                <a:solidFill>
                  <a:srgbClr val="FF0000"/>
                </a:solidFill>
                <a:latin typeface="Times New Roman" panose="02020603050405020304" pitchFamily="18" charset="0"/>
                <a:cs typeface="Times New Roman" panose="02020603050405020304" pitchFamily="18" charset="0"/>
              </a:rPr>
              <a:t>严格</a:t>
            </a:r>
            <a:r>
              <a:rPr lang="zh-CN" altLang="en-US" sz="2400" b="1" dirty="0">
                <a:latin typeface="Times New Roman" panose="02020603050405020304" pitchFamily="18" charset="0"/>
                <a:cs typeface="Times New Roman" panose="02020603050405020304" pitchFamily="18" charset="0"/>
              </a:rPr>
              <a:t>。</a:t>
            </a:r>
          </a:p>
          <a:p>
            <a:pPr>
              <a:lnSpc>
                <a:spcPct val="150000"/>
              </a:lnSpc>
            </a:pPr>
            <a:r>
              <a:rPr lang="en-US" altLang="zh-CN" sz="2400" b="1" dirty="0">
                <a:latin typeface="Times New Roman" panose="02020603050405020304" pitchFamily="18" charset="0"/>
                <a:cs typeface="Times New Roman" panose="02020603050405020304" pitchFamily="18" charset="0"/>
              </a:rPr>
              <a:t>4. </a:t>
            </a:r>
            <a:r>
              <a:rPr lang="zh-CN" altLang="en-US" sz="2400" b="1" dirty="0">
                <a:latin typeface="Times New Roman" panose="02020603050405020304" pitchFamily="18" charset="0"/>
                <a:cs typeface="Times New Roman" panose="02020603050405020304" pitchFamily="18" charset="0"/>
              </a:rPr>
              <a:t>方法：在保证</a:t>
            </a:r>
            <a:r>
              <a:rPr lang="zh-CN" altLang="en-US" sz="2400" b="1" dirty="0">
                <a:solidFill>
                  <a:srgbClr val="FF0000"/>
                </a:solidFill>
                <a:latin typeface="Times New Roman" panose="02020603050405020304" pitchFamily="18" charset="0"/>
                <a:cs typeface="Times New Roman" panose="02020603050405020304" pitchFamily="18" charset="0"/>
              </a:rPr>
              <a:t>准确、可靠</a:t>
            </a:r>
            <a:r>
              <a:rPr lang="zh-CN" altLang="en-US" sz="2400" b="1" dirty="0">
                <a:latin typeface="Times New Roman" panose="02020603050405020304" pitchFamily="18" charset="0"/>
                <a:cs typeface="Times New Roman" panose="02020603050405020304" pitchFamily="18" charset="0"/>
              </a:rPr>
              <a:t>的前提下，尽可能要有</a:t>
            </a:r>
            <a:r>
              <a:rPr lang="zh-CN" altLang="en-US" sz="2400" b="1" dirty="0">
                <a:solidFill>
                  <a:srgbClr val="FF0000"/>
                </a:solidFill>
                <a:latin typeface="Times New Roman" panose="02020603050405020304" pitchFamily="18" charset="0"/>
                <a:cs typeface="Times New Roman" panose="02020603050405020304" pitchFamily="18" charset="0"/>
              </a:rPr>
              <a:t>创新</a:t>
            </a:r>
            <a:r>
              <a:rPr lang="zh-CN" altLang="en-US" sz="2400" b="1" dirty="0">
                <a:latin typeface="Times New Roman" panose="02020603050405020304" pitchFamily="18" charset="0"/>
                <a:cs typeface="Times New Roman" panose="02020603050405020304" pitchFamily="18" charset="0"/>
              </a:rPr>
              <a:t>。</a:t>
            </a:r>
          </a:p>
          <a:p>
            <a:pPr>
              <a:lnSpc>
                <a:spcPct val="150000"/>
              </a:lnSpc>
            </a:pPr>
            <a:r>
              <a:rPr lang="en-US" altLang="zh-CN" sz="2400" b="1" dirty="0">
                <a:latin typeface="Times New Roman" panose="02020603050405020304" pitchFamily="18" charset="0"/>
                <a:cs typeface="Times New Roman" panose="02020603050405020304" pitchFamily="18" charset="0"/>
              </a:rPr>
              <a:t>5. </a:t>
            </a:r>
            <a:r>
              <a:rPr lang="zh-CN" altLang="en-US" sz="2400" b="1" dirty="0">
                <a:latin typeface="Times New Roman" panose="02020603050405020304" pitchFamily="18" charset="0"/>
                <a:cs typeface="Times New Roman" panose="02020603050405020304" pitchFamily="18" charset="0"/>
              </a:rPr>
              <a:t>指标：尽量采用最新的</a:t>
            </a:r>
            <a:r>
              <a:rPr lang="zh-CN" altLang="en-US" sz="2400" b="1" dirty="0">
                <a:solidFill>
                  <a:srgbClr val="FF0000"/>
                </a:solidFill>
                <a:latin typeface="Times New Roman" panose="02020603050405020304" pitchFamily="18" charset="0"/>
                <a:cs typeface="Times New Roman" panose="02020603050405020304" pitchFamily="18" charset="0"/>
              </a:rPr>
              <a:t>专一性强</a:t>
            </a:r>
            <a:r>
              <a:rPr lang="zh-CN" altLang="en-US" sz="2400" b="1" dirty="0">
                <a:latin typeface="Times New Roman" panose="02020603050405020304" pitchFamily="18" charset="0"/>
                <a:cs typeface="Times New Roman" panose="02020603050405020304" pitchFamily="18" charset="0"/>
              </a:rPr>
              <a:t>的指标并要论证其</a:t>
            </a:r>
            <a:r>
              <a:rPr lang="zh-CN" altLang="en-US" sz="2400" b="1" dirty="0">
                <a:solidFill>
                  <a:srgbClr val="FF0000"/>
                </a:solidFill>
                <a:latin typeface="Times New Roman" panose="02020603050405020304" pitchFamily="18" charset="0"/>
                <a:cs typeface="Times New Roman" panose="02020603050405020304" pitchFamily="18" charset="0"/>
              </a:rPr>
              <a:t>可行性</a:t>
            </a:r>
            <a:r>
              <a:rPr lang="zh-CN" altLang="en-US" sz="2400" b="1" dirty="0">
                <a:latin typeface="Times New Roman" panose="02020603050405020304" pitchFamily="18" charset="0"/>
                <a:cs typeface="Times New Roman" panose="02020603050405020304" pitchFamily="18" charset="0"/>
              </a:rPr>
              <a:t>和</a:t>
            </a:r>
            <a:r>
              <a:rPr lang="zh-CN" altLang="en-US" sz="2400" b="1" dirty="0">
                <a:solidFill>
                  <a:srgbClr val="FF0000"/>
                </a:solidFill>
                <a:latin typeface="Times New Roman" panose="02020603050405020304" pitchFamily="18" charset="0"/>
                <a:cs typeface="Times New Roman" panose="02020603050405020304" pitchFamily="18" charset="0"/>
              </a:rPr>
              <a:t>适用性</a:t>
            </a:r>
            <a:r>
              <a:rPr lang="zh-CN" altLang="en-US" sz="2400" b="1" dirty="0">
                <a:latin typeface="Times New Roman" panose="02020603050405020304" pitchFamily="18" charset="0"/>
                <a:cs typeface="Times New Roman" panose="02020603050405020304" pitchFamily="18" charset="0"/>
              </a:rPr>
              <a:t>。</a:t>
            </a:r>
          </a:p>
        </p:txBody>
      </p:sp>
      <p:sp>
        <p:nvSpPr>
          <p:cNvPr id="2" name="矩形 1"/>
          <p:cNvSpPr/>
          <p:nvPr/>
        </p:nvSpPr>
        <p:spPr>
          <a:xfrm>
            <a:off x="3419872" y="116632"/>
            <a:ext cx="2242922" cy="707886"/>
          </a:xfrm>
          <a:prstGeom prst="rect">
            <a:avLst/>
          </a:prstGeom>
        </p:spPr>
        <p:txBody>
          <a:bodyPr wrap="none">
            <a:spAutoFit/>
          </a:bodyPr>
          <a:lstStyle/>
          <a:p>
            <a:r>
              <a:rPr lang="zh-CN" altLang="en-US" sz="4000" b="1" dirty="0" smtClean="0">
                <a:solidFill>
                  <a:srgbClr val="0000FF"/>
                </a:solidFill>
                <a:latin typeface="+mn-ea"/>
              </a:rPr>
              <a:t>研究方案</a:t>
            </a:r>
            <a:endParaRPr lang="zh-CN" altLang="en-US" sz="4000" dirty="0"/>
          </a:p>
        </p:txBody>
      </p:sp>
    </p:spTree>
    <p:extLst>
      <p:ext uri="{BB962C8B-B14F-4D97-AF65-F5344CB8AC3E}">
        <p14:creationId xmlns:p14="http://schemas.microsoft.com/office/powerpoint/2010/main" val="1601126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ChangeArrowheads="1"/>
          </p:cNvSpPr>
          <p:nvPr/>
        </p:nvSpPr>
        <p:spPr bwMode="auto">
          <a:xfrm>
            <a:off x="304800" y="770232"/>
            <a:ext cx="85344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pPr>
            <a:r>
              <a:rPr lang="en-US" altLang="zh-CN" sz="2400" b="1" dirty="0">
                <a:latin typeface="Times New Roman" panose="02020603050405020304" pitchFamily="18" charset="0"/>
                <a:cs typeface="Times New Roman" panose="02020603050405020304" pitchFamily="18" charset="0"/>
              </a:rPr>
              <a:t>6</a:t>
            </a:r>
            <a:r>
              <a:rPr lang="zh-CN" altLang="en-US" sz="2400" b="1" dirty="0">
                <a:latin typeface="Times New Roman" panose="02020603050405020304" pitchFamily="18" charset="0"/>
                <a:cs typeface="Times New Roman" panose="02020603050405020304" pitchFamily="18" charset="0"/>
              </a:rPr>
              <a:t>、实验方案和技术路线</a:t>
            </a:r>
            <a:r>
              <a:rPr lang="zh-CN" altLang="en-US" sz="2400" b="1" dirty="0">
                <a:solidFill>
                  <a:srgbClr val="FF0000"/>
                </a:solidFill>
                <a:latin typeface="Times New Roman" panose="02020603050405020304" pitchFamily="18" charset="0"/>
                <a:cs typeface="Times New Roman" panose="02020603050405020304" pitchFamily="18" charset="0"/>
              </a:rPr>
              <a:t>合理、可靠、可行</a:t>
            </a:r>
            <a:r>
              <a:rPr lang="zh-CN" altLang="en-US" sz="2400" b="1" dirty="0">
                <a:latin typeface="Times New Roman" panose="02020603050405020304" pitchFamily="18" charset="0"/>
                <a:cs typeface="Times New Roman" panose="02020603050405020304" pitchFamily="18" charset="0"/>
              </a:rPr>
              <a:t>，没漏洞是最重要的。思路好，材料独特，方法独特新颖，会增加获得资助的机会。</a:t>
            </a:r>
          </a:p>
          <a:p>
            <a:pPr>
              <a:lnSpc>
                <a:spcPct val="150000"/>
              </a:lnSpc>
            </a:pPr>
            <a:r>
              <a:rPr lang="en-US" altLang="zh-CN" sz="2400" b="1" dirty="0">
                <a:latin typeface="Times New Roman" panose="02020603050405020304" pitchFamily="18" charset="0"/>
                <a:cs typeface="Times New Roman" panose="02020603050405020304" pitchFamily="18" charset="0"/>
              </a:rPr>
              <a:t>7</a:t>
            </a:r>
            <a:r>
              <a:rPr lang="zh-CN" altLang="en-US" sz="2400" b="1" dirty="0">
                <a:latin typeface="Times New Roman" panose="02020603050405020304" pitchFamily="18" charset="0"/>
                <a:cs typeface="Times New Roman" panose="02020603050405020304" pitchFamily="18" charset="0"/>
              </a:rPr>
              <a:t>、研究内容及方案</a:t>
            </a:r>
            <a:r>
              <a:rPr lang="zh-CN" altLang="en-US" sz="2400" b="1" dirty="0">
                <a:solidFill>
                  <a:srgbClr val="FF0000"/>
                </a:solidFill>
                <a:latin typeface="Times New Roman" panose="02020603050405020304" pitchFamily="18" charset="0"/>
                <a:cs typeface="Times New Roman" panose="02020603050405020304" pitchFamily="18" charset="0"/>
              </a:rPr>
              <a:t>切忌复杂</a:t>
            </a:r>
            <a:r>
              <a:rPr lang="zh-CN" altLang="en-US" sz="2400" b="1" dirty="0">
                <a:latin typeface="Times New Roman" panose="02020603050405020304" pitchFamily="18" charset="0"/>
                <a:cs typeface="Times New Roman" panose="02020603050405020304" pitchFamily="18" charset="0"/>
              </a:rPr>
              <a:t>，步骤最好有一流程图。研究方法、技术路线、实验方案写出主要实验材料和实验过程。</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8</a:t>
            </a:r>
            <a:r>
              <a:rPr lang="zh-CN" altLang="en-US" sz="2400" b="1" dirty="0">
                <a:latin typeface="Times New Roman" panose="02020603050405020304" pitchFamily="18" charset="0"/>
                <a:cs typeface="Times New Roman" panose="02020603050405020304" pitchFamily="18" charset="0"/>
              </a:rPr>
              <a:t>、技术方法一定是本实验是</a:t>
            </a:r>
            <a:r>
              <a:rPr lang="zh-CN" altLang="en-US" sz="2400" b="1" dirty="0">
                <a:solidFill>
                  <a:srgbClr val="FF0000"/>
                </a:solidFill>
                <a:latin typeface="Times New Roman" panose="02020603050405020304" pitchFamily="18" charset="0"/>
                <a:cs typeface="Times New Roman" panose="02020603050405020304" pitchFamily="18" charset="0"/>
              </a:rPr>
              <a:t>已经建立</a:t>
            </a:r>
            <a:r>
              <a:rPr lang="zh-CN" altLang="en-US" sz="2400" b="1" dirty="0">
                <a:latin typeface="Times New Roman" panose="02020603050405020304" pitchFamily="18" charset="0"/>
                <a:cs typeface="Times New Roman" panose="02020603050405020304" pitchFamily="18" charset="0"/>
              </a:rPr>
              <a:t>的，至少是有相关实验基础。所有关键技术要有文献出处，最好是自己实验室发表的。关键实验材料必须已经具备，或可以获得。这些问题应该附有相应的证据。</a:t>
            </a:r>
          </a:p>
        </p:txBody>
      </p:sp>
    </p:spTree>
    <p:extLst>
      <p:ext uri="{BB962C8B-B14F-4D97-AF65-F5344CB8AC3E}">
        <p14:creationId xmlns:p14="http://schemas.microsoft.com/office/powerpoint/2010/main" val="2785461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ChangeArrowheads="1"/>
          </p:cNvSpPr>
          <p:nvPr/>
        </p:nvSpPr>
        <p:spPr bwMode="auto">
          <a:xfrm>
            <a:off x="457200" y="2449559"/>
            <a:ext cx="8229600" cy="1684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1</a:t>
            </a:r>
            <a:r>
              <a:rPr lang="en-US" altLang="zh-CN" sz="2400" b="1" dirty="0">
                <a:latin typeface="Times New Roman" panose="02020603050405020304" pitchFamily="18" charset="0"/>
                <a:cs typeface="Times New Roman" panose="02020603050405020304" pitchFamily="18" charset="0"/>
              </a:rPr>
              <a:t>.</a:t>
            </a:r>
            <a:r>
              <a:rPr lang="zh-CN" altLang="en-US" sz="2400" b="1" dirty="0">
                <a:latin typeface="Times New Roman" panose="02020603050405020304" pitchFamily="18" charset="0"/>
                <a:cs typeface="Times New Roman" panose="02020603050405020304" pitchFamily="18" charset="0"/>
              </a:rPr>
              <a:t>进度：</a:t>
            </a:r>
            <a:r>
              <a:rPr lang="zh-CN" altLang="en-US" sz="2400" b="1" dirty="0">
                <a:solidFill>
                  <a:srgbClr val="FF0000"/>
                </a:solidFill>
                <a:latin typeface="Times New Roman" panose="02020603050405020304" pitchFamily="18" charset="0"/>
                <a:cs typeface="Times New Roman" panose="02020603050405020304" pitchFamily="18" charset="0"/>
              </a:rPr>
              <a:t>合理、适当</a:t>
            </a:r>
            <a:r>
              <a:rPr lang="zh-CN" altLang="en-US" sz="2400" b="1" dirty="0">
                <a:latin typeface="Times New Roman" panose="02020603050405020304" pitchFamily="18" charset="0"/>
                <a:cs typeface="Times New Roman" panose="02020603050405020304" pitchFamily="18" charset="0"/>
              </a:rPr>
              <a:t>。</a:t>
            </a:r>
          </a:p>
          <a:p>
            <a:pPr>
              <a:lnSpc>
                <a:spcPct val="150000"/>
              </a:lnSpc>
            </a:pPr>
            <a:r>
              <a:rPr lang="en-US" altLang="zh-CN" sz="2400" b="1" dirty="0">
                <a:latin typeface="Times New Roman" panose="02020603050405020304" pitchFamily="18" charset="0"/>
                <a:cs typeface="Times New Roman" panose="02020603050405020304" pitchFamily="18" charset="0"/>
              </a:rPr>
              <a:t>2.</a:t>
            </a:r>
            <a:r>
              <a:rPr lang="zh-CN" altLang="en-US" sz="2400" b="1" dirty="0">
                <a:latin typeface="Times New Roman" panose="02020603050405020304" pitchFamily="18" charset="0"/>
                <a:cs typeface="Times New Roman" panose="02020603050405020304" pitchFamily="18" charset="0"/>
              </a:rPr>
              <a:t>预期成果：理论成果以</a:t>
            </a:r>
            <a:r>
              <a:rPr lang="zh-CN" altLang="en-US" sz="2400" b="1" dirty="0">
                <a:solidFill>
                  <a:srgbClr val="FF0000"/>
                </a:solidFill>
                <a:latin typeface="Times New Roman" panose="02020603050405020304" pitchFamily="18" charset="0"/>
                <a:cs typeface="Times New Roman" panose="02020603050405020304" pitchFamily="18" charset="0"/>
              </a:rPr>
              <a:t>发表论文</a:t>
            </a:r>
            <a:r>
              <a:rPr lang="zh-CN" altLang="en-US" sz="2400" b="1" dirty="0">
                <a:latin typeface="Times New Roman" panose="02020603050405020304" pitchFamily="18" charset="0"/>
                <a:cs typeface="Times New Roman" panose="02020603050405020304" pitchFamily="18" charset="0"/>
              </a:rPr>
              <a:t>为主。</a:t>
            </a:r>
          </a:p>
          <a:p>
            <a:pPr>
              <a:lnSpc>
                <a:spcPct val="150000"/>
              </a:lnSpc>
            </a:pPr>
            <a:r>
              <a:rPr lang="en-US" altLang="zh-CN" sz="2400" b="1" dirty="0">
                <a:latin typeface="Times New Roman" panose="02020603050405020304" pitchFamily="18" charset="0"/>
                <a:cs typeface="Times New Roman" panose="02020603050405020304" pitchFamily="18" charset="0"/>
              </a:rPr>
              <a:t>3.</a:t>
            </a:r>
            <a:r>
              <a:rPr lang="zh-CN" altLang="en-US" sz="2400" b="1" dirty="0">
                <a:latin typeface="Times New Roman" panose="02020603050405020304" pitchFamily="18" charset="0"/>
                <a:cs typeface="Times New Roman" panose="02020603050405020304" pitchFamily="18" charset="0"/>
              </a:rPr>
              <a:t>应用成果：理论</a:t>
            </a:r>
            <a:r>
              <a:rPr lang="zh-CN" altLang="en-US" sz="2400" b="1" dirty="0">
                <a:solidFill>
                  <a:srgbClr val="FF0000"/>
                </a:solidFill>
                <a:latin typeface="Times New Roman" panose="02020603050405020304" pitchFamily="18" charset="0"/>
                <a:cs typeface="Times New Roman" panose="02020603050405020304" pitchFamily="18" charset="0"/>
              </a:rPr>
              <a:t>成果转化</a:t>
            </a:r>
            <a:r>
              <a:rPr lang="zh-CN" altLang="en-US" sz="2400" b="1" dirty="0">
                <a:latin typeface="Times New Roman" panose="02020603050405020304" pitchFamily="18" charset="0"/>
                <a:cs typeface="Times New Roman" panose="02020603050405020304" pitchFamily="18" charset="0"/>
              </a:rPr>
              <a:t>的可能性。</a:t>
            </a:r>
          </a:p>
        </p:txBody>
      </p:sp>
      <p:sp>
        <p:nvSpPr>
          <p:cNvPr id="3" name="矩形 2"/>
          <p:cNvSpPr/>
          <p:nvPr/>
        </p:nvSpPr>
        <p:spPr>
          <a:xfrm>
            <a:off x="2267744" y="188640"/>
            <a:ext cx="4801314" cy="707886"/>
          </a:xfrm>
          <a:prstGeom prst="rect">
            <a:avLst/>
          </a:prstGeom>
        </p:spPr>
        <p:txBody>
          <a:bodyPr wrap="none">
            <a:spAutoFit/>
          </a:bodyPr>
          <a:lstStyle/>
          <a:p>
            <a:r>
              <a:rPr lang="zh-CN" altLang="en-US" sz="4000" b="1" dirty="0">
                <a:solidFill>
                  <a:srgbClr val="0000FF"/>
                </a:solidFill>
                <a:latin typeface="+mn-ea"/>
              </a:rPr>
              <a:t>工作进展及预期成果</a:t>
            </a:r>
          </a:p>
        </p:txBody>
      </p:sp>
    </p:spTree>
    <p:extLst>
      <p:ext uri="{BB962C8B-B14F-4D97-AF65-F5344CB8AC3E}">
        <p14:creationId xmlns:p14="http://schemas.microsoft.com/office/powerpoint/2010/main" val="1756714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8" name="Rectangle 4"/>
          <p:cNvSpPr>
            <a:spLocks noChangeArrowheads="1"/>
          </p:cNvSpPr>
          <p:nvPr/>
        </p:nvSpPr>
        <p:spPr bwMode="auto">
          <a:xfrm>
            <a:off x="609600" y="1473629"/>
            <a:ext cx="7848600" cy="388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pPr>
            <a:r>
              <a:rPr lang="zh-CN" altLang="en-US" sz="2400" b="1" dirty="0" smtClean="0">
                <a:latin typeface="Times New Roman" panose="02020603050405020304" pitchFamily="18" charset="0"/>
                <a:cs typeface="Times New Roman" panose="02020603050405020304" pitchFamily="18" charset="0"/>
              </a:rPr>
              <a:t>不可</a:t>
            </a:r>
            <a:r>
              <a:rPr lang="zh-CN" altLang="en-US" sz="2400" b="1" dirty="0">
                <a:latin typeface="Times New Roman" panose="02020603050405020304" pitchFamily="18" charset="0"/>
                <a:cs typeface="Times New Roman" panose="02020603050405020304" pitchFamily="18" charset="0"/>
              </a:rPr>
              <a:t>忽略。让评审专家相信你能完成研究内容，</a:t>
            </a:r>
            <a:r>
              <a:rPr lang="zh-CN" altLang="en-US" sz="2400" b="1" dirty="0">
                <a:solidFill>
                  <a:srgbClr val="FF0000"/>
                </a:solidFill>
                <a:latin typeface="Times New Roman" panose="02020603050405020304" pitchFamily="18" charset="0"/>
                <a:cs typeface="Times New Roman" panose="02020603050405020304" pitchFamily="18" charset="0"/>
              </a:rPr>
              <a:t>实现预期目标</a:t>
            </a:r>
            <a:r>
              <a:rPr lang="zh-CN" altLang="en-US" sz="2400" b="1" dirty="0">
                <a:latin typeface="Times New Roman" panose="02020603050405020304" pitchFamily="18" charset="0"/>
                <a:cs typeface="Times New Roman" panose="02020603050405020304" pitchFamily="18" charset="0"/>
              </a:rPr>
              <a:t>。</a:t>
            </a:r>
          </a:p>
          <a:p>
            <a:pPr>
              <a:lnSpc>
                <a:spcPct val="150000"/>
              </a:lnSpc>
            </a:pPr>
            <a:r>
              <a:rPr lang="en-US" altLang="zh-CN" sz="2400" b="1" dirty="0" smtClean="0">
                <a:latin typeface="Times New Roman" panose="02020603050405020304" pitchFamily="18" charset="0"/>
                <a:cs typeface="Times New Roman" panose="02020603050405020304" pitchFamily="18" charset="0"/>
              </a:rPr>
              <a:t>1</a:t>
            </a:r>
            <a:r>
              <a:rPr lang="en-US" altLang="zh-CN" sz="2400" b="1" dirty="0">
                <a:latin typeface="Times New Roman" panose="02020603050405020304" pitchFamily="18" charset="0"/>
                <a:cs typeface="Times New Roman" panose="02020603050405020304" pitchFamily="18" charset="0"/>
              </a:rPr>
              <a:t>. </a:t>
            </a:r>
            <a:r>
              <a:rPr lang="zh-CN" altLang="en-US" sz="2400" b="1" dirty="0">
                <a:latin typeface="Times New Roman" panose="02020603050405020304" pitchFamily="18" charset="0"/>
                <a:cs typeface="Times New Roman" panose="02020603050405020304" pitchFamily="18" charset="0"/>
              </a:rPr>
              <a:t>以往的相关工作积累：包括申请人和项目组主要成员在理论和方法技术方面的积累，注意工作的连续性。</a:t>
            </a:r>
          </a:p>
          <a:p>
            <a:pPr>
              <a:lnSpc>
                <a:spcPct val="150000"/>
              </a:lnSpc>
            </a:pPr>
            <a:r>
              <a:rPr lang="en-US" altLang="zh-CN" sz="2400" b="1" dirty="0">
                <a:latin typeface="Times New Roman" panose="02020603050405020304" pitchFamily="18" charset="0"/>
                <a:cs typeface="Times New Roman" panose="02020603050405020304" pitchFamily="18" charset="0"/>
              </a:rPr>
              <a:t>2. </a:t>
            </a:r>
            <a:r>
              <a:rPr lang="zh-CN" altLang="en-US" sz="2400" b="1" dirty="0">
                <a:latin typeface="Times New Roman" panose="02020603050405020304" pitchFamily="18" charset="0"/>
                <a:cs typeface="Times New Roman" panose="02020603050405020304" pitchFamily="18" charset="0"/>
              </a:rPr>
              <a:t>课题组人员结构：学科、技术、职称、梯队的素质和创新潜力。</a:t>
            </a:r>
          </a:p>
          <a:p>
            <a:pPr>
              <a:lnSpc>
                <a:spcPct val="150000"/>
              </a:lnSpc>
            </a:pPr>
            <a:r>
              <a:rPr lang="en-US" altLang="zh-CN" sz="2400" b="1" dirty="0">
                <a:latin typeface="Times New Roman" panose="02020603050405020304" pitchFamily="18" charset="0"/>
                <a:cs typeface="Times New Roman" panose="02020603050405020304" pitchFamily="18" charset="0"/>
              </a:rPr>
              <a:t>3. </a:t>
            </a:r>
            <a:r>
              <a:rPr lang="zh-CN" altLang="en-US" sz="2400" b="1" dirty="0">
                <a:latin typeface="Times New Roman" panose="02020603050405020304" pitchFamily="18" charset="0"/>
                <a:cs typeface="Times New Roman" panose="02020603050405020304" pitchFamily="18" charset="0"/>
              </a:rPr>
              <a:t>完成课题</a:t>
            </a:r>
            <a:r>
              <a:rPr lang="zh-CN" altLang="en-US" sz="2400" b="1" dirty="0" smtClean="0">
                <a:latin typeface="Times New Roman" panose="02020603050405020304" pitchFamily="18" charset="0"/>
                <a:cs typeface="Times New Roman" panose="02020603050405020304" pitchFamily="18" charset="0"/>
              </a:rPr>
              <a:t>情况。</a:t>
            </a:r>
            <a:endParaRPr lang="zh-CN" altLang="en-US" sz="2400" b="1" dirty="0">
              <a:latin typeface="Times New Roman" panose="02020603050405020304" pitchFamily="18" charset="0"/>
              <a:cs typeface="Times New Roman" panose="02020603050405020304" pitchFamily="18" charset="0"/>
            </a:endParaRPr>
          </a:p>
        </p:txBody>
      </p:sp>
      <p:sp>
        <p:nvSpPr>
          <p:cNvPr id="3" name="矩形 2"/>
          <p:cNvSpPr/>
          <p:nvPr/>
        </p:nvSpPr>
        <p:spPr>
          <a:xfrm>
            <a:off x="3347864" y="188640"/>
            <a:ext cx="2242922" cy="707886"/>
          </a:xfrm>
          <a:prstGeom prst="rect">
            <a:avLst/>
          </a:prstGeom>
        </p:spPr>
        <p:txBody>
          <a:bodyPr wrap="none">
            <a:spAutoFit/>
          </a:bodyPr>
          <a:lstStyle/>
          <a:p>
            <a:r>
              <a:rPr lang="zh-CN" altLang="en-US" sz="4000" b="1" dirty="0" smtClean="0">
                <a:solidFill>
                  <a:srgbClr val="0000FF"/>
                </a:solidFill>
                <a:latin typeface="+mn-ea"/>
              </a:rPr>
              <a:t>工作基础</a:t>
            </a:r>
            <a:endParaRPr lang="zh-CN" altLang="en-US" sz="4000" b="1" dirty="0">
              <a:solidFill>
                <a:srgbClr val="0000FF"/>
              </a:solidFill>
              <a:latin typeface="+mn-ea"/>
            </a:endParaRPr>
          </a:p>
        </p:txBody>
      </p:sp>
    </p:spTree>
    <p:extLst>
      <p:ext uri="{BB962C8B-B14F-4D97-AF65-F5344CB8AC3E}">
        <p14:creationId xmlns:p14="http://schemas.microsoft.com/office/powerpoint/2010/main" val="3975769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827584" y="1831464"/>
            <a:ext cx="536416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b="1">
                <a:solidFill>
                  <a:schemeClr val="tx1"/>
                </a:solidFill>
                <a:latin typeface="Arial" panose="020B0604020202020204" pitchFamily="34" charset="0"/>
                <a:ea typeface="宋体" panose="02010600030101010101" pitchFamily="2" charset="-122"/>
              </a:defRPr>
            </a:lvl1pPr>
            <a:lvl2pPr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marL="0" indent="0">
              <a:lnSpc>
                <a:spcPct val="120000"/>
              </a:lnSpc>
            </a:pPr>
            <a:r>
              <a:rPr lang="en-US" altLang="zh-CN" sz="2800" dirty="0" smtClean="0">
                <a:solidFill>
                  <a:srgbClr val="FF0000"/>
                </a:solidFill>
                <a:latin typeface="Times New Roman" panose="02020603050405020304" pitchFamily="18" charset="0"/>
                <a:ea typeface="+mn-ea"/>
                <a:cs typeface="Times New Roman" panose="02020603050405020304" pitchFamily="18" charset="0"/>
              </a:rPr>
              <a:t>1. </a:t>
            </a:r>
            <a:r>
              <a:rPr lang="zh-CN" altLang="en-US" sz="2800" dirty="0" smtClean="0">
                <a:solidFill>
                  <a:srgbClr val="FF0000"/>
                </a:solidFill>
                <a:latin typeface="Times New Roman" panose="02020603050405020304" pitchFamily="18" charset="0"/>
                <a:ea typeface="+mn-ea"/>
                <a:cs typeface="Times New Roman" panose="02020603050405020304" pitchFamily="18" charset="0"/>
              </a:rPr>
              <a:t>博士后科学基金基本情况</a:t>
            </a:r>
            <a:endParaRPr lang="en-US" altLang="zh-CN" sz="2800" dirty="0" smtClean="0">
              <a:solidFill>
                <a:srgbClr val="FF0000"/>
              </a:solidFill>
              <a:latin typeface="Times New Roman" panose="02020603050405020304" pitchFamily="18" charset="0"/>
              <a:ea typeface="+mn-ea"/>
              <a:cs typeface="Times New Roman" panose="02020603050405020304" pitchFamily="18" charset="0"/>
            </a:endParaRPr>
          </a:p>
          <a:p>
            <a:pPr>
              <a:lnSpc>
                <a:spcPct val="120000"/>
              </a:lnSpc>
            </a:pPr>
            <a:endParaRPr lang="zh-CN" altLang="en-US" sz="2800" dirty="0">
              <a:latin typeface="Times New Roman" panose="02020603050405020304" pitchFamily="18" charset="0"/>
              <a:ea typeface="+mn-ea"/>
              <a:cs typeface="Times New Roman" panose="02020603050405020304" pitchFamily="18" charset="0"/>
            </a:endParaRPr>
          </a:p>
          <a:p>
            <a:pPr>
              <a:lnSpc>
                <a:spcPct val="120000"/>
              </a:lnSpc>
            </a:pPr>
            <a:r>
              <a:rPr lang="en-US" altLang="zh-CN" sz="2800" dirty="0">
                <a:latin typeface="Times New Roman" panose="02020603050405020304" pitchFamily="18" charset="0"/>
                <a:ea typeface="+mn-ea"/>
                <a:cs typeface="Times New Roman" panose="02020603050405020304" pitchFamily="18" charset="0"/>
              </a:rPr>
              <a:t>2</a:t>
            </a:r>
            <a:r>
              <a:rPr lang="en-US" altLang="zh-CN" sz="2800" dirty="0" smtClean="0">
                <a:latin typeface="Times New Roman" panose="02020603050405020304" pitchFamily="18" charset="0"/>
                <a:ea typeface="+mn-ea"/>
                <a:cs typeface="Times New Roman" panose="02020603050405020304" pitchFamily="18" charset="0"/>
              </a:rPr>
              <a:t>. </a:t>
            </a:r>
            <a:r>
              <a:rPr lang="zh-CN" altLang="en-US" sz="2800" dirty="0" smtClean="0">
                <a:latin typeface="Times New Roman" panose="02020603050405020304" pitchFamily="18" charset="0"/>
                <a:ea typeface="+mn-ea"/>
                <a:cs typeface="Times New Roman" panose="02020603050405020304" pitchFamily="18" charset="0"/>
              </a:rPr>
              <a:t>填写申请</a:t>
            </a:r>
            <a:endParaRPr lang="en-US" altLang="zh-CN" sz="2800" dirty="0" smtClean="0">
              <a:latin typeface="Times New Roman" panose="02020603050405020304" pitchFamily="18" charset="0"/>
              <a:ea typeface="+mn-ea"/>
              <a:cs typeface="Times New Roman" panose="02020603050405020304" pitchFamily="18" charset="0"/>
            </a:endParaRPr>
          </a:p>
          <a:p>
            <a:pPr>
              <a:lnSpc>
                <a:spcPct val="120000"/>
              </a:lnSpc>
            </a:pPr>
            <a:endParaRPr lang="en-US" altLang="zh-CN" sz="2800" dirty="0">
              <a:latin typeface="Times New Roman" panose="02020603050405020304" pitchFamily="18" charset="0"/>
              <a:ea typeface="+mn-ea"/>
              <a:cs typeface="Times New Roman" panose="02020603050405020304" pitchFamily="18" charset="0"/>
            </a:endParaRPr>
          </a:p>
          <a:p>
            <a:pPr>
              <a:lnSpc>
                <a:spcPct val="120000"/>
              </a:lnSpc>
            </a:pPr>
            <a:r>
              <a:rPr lang="en-US" altLang="zh-CN" sz="2800" dirty="0" smtClean="0">
                <a:latin typeface="Times New Roman" panose="02020603050405020304" pitchFamily="18" charset="0"/>
                <a:ea typeface="+mn-ea"/>
                <a:cs typeface="Times New Roman" panose="02020603050405020304" pitchFamily="18" charset="0"/>
              </a:rPr>
              <a:t>3.</a:t>
            </a:r>
            <a:r>
              <a:rPr lang="zh-CN" altLang="en-US" sz="2800" dirty="0" smtClean="0">
                <a:latin typeface="Times New Roman" panose="02020603050405020304" pitchFamily="18" charset="0"/>
                <a:ea typeface="+mn-ea"/>
                <a:cs typeface="Times New Roman" panose="02020603050405020304" pitchFamily="18" charset="0"/>
              </a:rPr>
              <a:t>个人体会</a:t>
            </a:r>
            <a:endParaRPr lang="zh-CN" altLang="en-US" sz="2800" dirty="0">
              <a:latin typeface="Times New Roman" panose="02020603050405020304" pitchFamily="18" charset="0"/>
              <a:ea typeface="+mn-ea"/>
              <a:cs typeface="Times New Roman" panose="02020603050405020304" pitchFamily="18" charset="0"/>
            </a:endParaRPr>
          </a:p>
        </p:txBody>
      </p:sp>
      <p:sp>
        <p:nvSpPr>
          <p:cNvPr id="6147" name="Rectangle 5"/>
          <p:cNvSpPr>
            <a:spLocks noChangeArrowheads="1"/>
          </p:cNvSpPr>
          <p:nvPr/>
        </p:nvSpPr>
        <p:spPr bwMode="auto">
          <a:xfrm>
            <a:off x="539552" y="260648"/>
            <a:ext cx="777240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dirty="0">
                <a:solidFill>
                  <a:srgbClr val="0000FF"/>
                </a:solidFill>
                <a:latin typeface="+mn-ea"/>
                <a:ea typeface="+mn-ea"/>
              </a:rPr>
              <a:t>报告提纲</a:t>
            </a:r>
          </a:p>
        </p:txBody>
      </p:sp>
    </p:spTree>
    <p:extLst>
      <p:ext uri="{BB962C8B-B14F-4D97-AF65-F5344CB8AC3E}">
        <p14:creationId xmlns:p14="http://schemas.microsoft.com/office/powerpoint/2010/main" val="4082484208"/>
      </p:ext>
    </p:extLst>
  </p:cSld>
  <p:clrMapOvr>
    <a:masterClrMapping/>
  </p:clrMapOvr>
  <p:transition advTm="3641"/>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4" name="Rectangle 4"/>
          <p:cNvSpPr>
            <a:spLocks noChangeArrowheads="1"/>
          </p:cNvSpPr>
          <p:nvPr/>
        </p:nvSpPr>
        <p:spPr bwMode="auto">
          <a:xfrm>
            <a:off x="304800" y="259271"/>
            <a:ext cx="8689975" cy="6099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pPr>
            <a:r>
              <a:rPr lang="en-US" altLang="zh-CN" sz="2400" b="1" dirty="0">
                <a:latin typeface="Times New Roman" panose="02020603050405020304" pitchFamily="18" charset="0"/>
                <a:cs typeface="Times New Roman" panose="02020603050405020304" pitchFamily="18" charset="0"/>
              </a:rPr>
              <a:t>1</a:t>
            </a:r>
            <a:r>
              <a:rPr lang="zh-CN" altLang="en-US" sz="2400" b="1" dirty="0">
                <a:latin typeface="Times New Roman" panose="02020603050405020304" pitchFamily="18" charset="0"/>
                <a:cs typeface="Times New Roman" panose="02020603050405020304" pitchFamily="18" charset="0"/>
              </a:rPr>
              <a:t>、工作基础是你说服评委的重要部分。课题科学先进、技术路线新颖合理可行、工作基础雄厚这三方面表述要紧密联系、前后呼应。</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2</a:t>
            </a:r>
            <a:r>
              <a:rPr lang="zh-CN" altLang="en-US" sz="2400" b="1" dirty="0">
                <a:latin typeface="Times New Roman" panose="02020603050405020304" pitchFamily="18" charset="0"/>
                <a:cs typeface="Times New Roman" panose="02020603050405020304" pitchFamily="18" charset="0"/>
              </a:rPr>
              <a:t>、一定要有基础。把实验室发表的所有文章都列上。</a:t>
            </a:r>
            <a:r>
              <a:rPr lang="zh-CN" altLang="en-US" sz="2400" b="1" dirty="0">
                <a:solidFill>
                  <a:srgbClr val="FF0000"/>
                </a:solidFill>
                <a:latin typeface="Times New Roman" panose="02020603050405020304" pitchFamily="18" charset="0"/>
                <a:cs typeface="Times New Roman" panose="02020603050405020304" pitchFamily="18" charset="0"/>
              </a:rPr>
              <a:t>文章与课题关系远一些无所谓，最好既相关，又不同</a:t>
            </a:r>
            <a:r>
              <a:rPr lang="zh-CN" altLang="en-US" sz="2400" b="1" dirty="0">
                <a:latin typeface="Times New Roman" panose="02020603050405020304" pitchFamily="18" charset="0"/>
                <a:cs typeface="Times New Roman" panose="02020603050405020304" pitchFamily="18" charset="0"/>
              </a:rPr>
              <a:t>。</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3</a:t>
            </a:r>
            <a:r>
              <a:rPr lang="zh-CN" altLang="en-US" sz="2400" b="1" dirty="0">
                <a:latin typeface="Times New Roman" panose="02020603050405020304" pitchFamily="18" charset="0"/>
                <a:cs typeface="Times New Roman" panose="02020603050405020304" pitchFamily="18" charset="0"/>
              </a:rPr>
              <a:t>、预实验结果很重要，而且是有</a:t>
            </a:r>
            <a:r>
              <a:rPr lang="en-US" altLang="zh-CN" sz="2400" b="1" dirty="0">
                <a:latin typeface="Times New Roman" panose="02020603050405020304" pitchFamily="18" charset="0"/>
                <a:cs typeface="Times New Roman" panose="02020603050405020304" pitchFamily="18" charset="0"/>
              </a:rPr>
              <a:t>data</a:t>
            </a:r>
            <a:r>
              <a:rPr lang="zh-CN" altLang="en-US" sz="2400" b="1" dirty="0">
                <a:latin typeface="Times New Roman" panose="02020603050405020304" pitchFamily="18" charset="0"/>
                <a:cs typeface="Times New Roman" panose="02020603050405020304" pitchFamily="18" charset="0"/>
              </a:rPr>
              <a:t>的结果，一定附上。但一定要慎重掌握，不要写的太多，评委会认为你的工作做的差不多了，没必要再申请基金了。只预期你的课题肯定有好的结果就行了。</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4</a:t>
            </a:r>
            <a:r>
              <a:rPr lang="zh-CN" altLang="en-US" sz="2400" b="1" dirty="0">
                <a:latin typeface="Times New Roman" panose="02020603050405020304" pitchFamily="18" charset="0"/>
                <a:cs typeface="Times New Roman" panose="02020603050405020304" pitchFamily="18" charset="0"/>
              </a:rPr>
              <a:t>、有针对性地把研究队伍的相关工作经历、论文、成果等展示出来。 </a:t>
            </a:r>
          </a:p>
        </p:txBody>
      </p:sp>
    </p:spTree>
    <p:extLst>
      <p:ext uri="{BB962C8B-B14F-4D97-AF65-F5344CB8AC3E}">
        <p14:creationId xmlns:p14="http://schemas.microsoft.com/office/powerpoint/2010/main" val="3931249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2" name="Rectangle 4"/>
          <p:cNvSpPr>
            <a:spLocks noChangeArrowheads="1"/>
          </p:cNvSpPr>
          <p:nvPr/>
        </p:nvSpPr>
        <p:spPr bwMode="auto">
          <a:xfrm>
            <a:off x="457200" y="1104136"/>
            <a:ext cx="83820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pPr>
            <a:r>
              <a:rPr lang="zh-CN" altLang="en-US" sz="2400" b="1" dirty="0">
                <a:latin typeface="+mn-ea"/>
              </a:rPr>
              <a:t> </a:t>
            </a:r>
            <a:r>
              <a:rPr lang="zh-CN" altLang="en-US" sz="2400" b="1" dirty="0" smtClean="0">
                <a:latin typeface="+mn-ea"/>
              </a:rPr>
              <a:t>   按照</a:t>
            </a:r>
            <a:r>
              <a:rPr lang="en-US" altLang="zh-CN" sz="2400" b="1" dirty="0" smtClean="0">
                <a:latin typeface="+mn-ea"/>
              </a:rPr>
              <a:t>《</a:t>
            </a:r>
            <a:r>
              <a:rPr lang="zh-CN" altLang="en-US" sz="2400" b="1" dirty="0">
                <a:latin typeface="+mn-ea"/>
              </a:rPr>
              <a:t>中国博士后</a:t>
            </a:r>
            <a:r>
              <a:rPr lang="zh-CN" altLang="en-US" sz="2400" b="1" dirty="0" smtClean="0">
                <a:latin typeface="+mn-ea"/>
              </a:rPr>
              <a:t>科学</a:t>
            </a:r>
            <a:r>
              <a:rPr lang="zh-CN" altLang="en-US" sz="2400" b="1" dirty="0">
                <a:latin typeface="+mn-ea"/>
              </a:rPr>
              <a:t>基金经费管理办法</a:t>
            </a:r>
            <a:r>
              <a:rPr lang="en-US" altLang="zh-CN" sz="2400" b="1" dirty="0">
                <a:latin typeface="+mn-ea"/>
              </a:rPr>
              <a:t>》</a:t>
            </a:r>
            <a:r>
              <a:rPr lang="zh-CN" altLang="en-US" sz="2400" b="1" dirty="0">
                <a:latin typeface="+mn-ea"/>
              </a:rPr>
              <a:t>认真填写</a:t>
            </a:r>
            <a:r>
              <a:rPr lang="zh-CN" altLang="en-US" sz="2400" b="1" dirty="0" smtClean="0">
                <a:latin typeface="+mn-ea"/>
              </a:rPr>
              <a:t>，</a:t>
            </a:r>
            <a:r>
              <a:rPr lang="zh-CN" altLang="en-US" sz="2400" b="1" dirty="0">
                <a:latin typeface="+mn-ea"/>
              </a:rPr>
              <a:t>资助金获得者应当严格按照批准的资助经费预算核定的用途、范围和开支标准合理使用资助金。资助金的开支范围包括科研必需的仪器设备费、</a:t>
            </a:r>
            <a:r>
              <a:rPr lang="zh-CN" altLang="en-US" sz="2400" b="1" dirty="0">
                <a:solidFill>
                  <a:srgbClr val="FF0000"/>
                </a:solidFill>
                <a:latin typeface="+mn-ea"/>
              </a:rPr>
              <a:t>实验材料费</a:t>
            </a:r>
            <a:r>
              <a:rPr lang="zh-CN" altLang="en-US" sz="2400" b="1" dirty="0">
                <a:latin typeface="+mn-ea"/>
              </a:rPr>
              <a:t>、出版</a:t>
            </a:r>
            <a:r>
              <a:rPr lang="en-US" altLang="zh-CN" sz="2400" b="1" dirty="0">
                <a:latin typeface="+mn-ea"/>
              </a:rPr>
              <a:t>/</a:t>
            </a:r>
            <a:r>
              <a:rPr lang="zh-CN" altLang="en-US" sz="2400" b="1" dirty="0">
                <a:latin typeface="+mn-ea"/>
              </a:rPr>
              <a:t>文献</a:t>
            </a:r>
            <a:r>
              <a:rPr lang="en-US" altLang="zh-CN" sz="2400" b="1" dirty="0">
                <a:latin typeface="+mn-ea"/>
              </a:rPr>
              <a:t>/</a:t>
            </a:r>
            <a:r>
              <a:rPr lang="zh-CN" altLang="en-US" sz="2400" b="1" dirty="0">
                <a:latin typeface="+mn-ea"/>
              </a:rPr>
              <a:t>信息传播</a:t>
            </a:r>
            <a:r>
              <a:rPr lang="en-US" altLang="zh-CN" sz="2400" b="1" dirty="0">
                <a:latin typeface="+mn-ea"/>
              </a:rPr>
              <a:t>/</a:t>
            </a:r>
            <a:r>
              <a:rPr lang="zh-CN" altLang="en-US" sz="2400" b="1" dirty="0">
                <a:latin typeface="+mn-ea"/>
              </a:rPr>
              <a:t>知识产权事务费、会议费、差旅费、专家咨询费、国际合作与交流费和劳务费的开支。用于支付参与研究过程且没有工资性收入的相关人员（如在校研究生）和临时聘用人员的劳务费支出不得超过资助金总额的</a:t>
            </a:r>
            <a:r>
              <a:rPr lang="en-US" altLang="zh-CN" sz="2400" b="1" dirty="0">
                <a:latin typeface="+mn-ea"/>
              </a:rPr>
              <a:t>30%</a:t>
            </a:r>
            <a:r>
              <a:rPr lang="zh-CN" altLang="en-US" sz="2400" b="1" dirty="0">
                <a:latin typeface="+mn-ea"/>
              </a:rPr>
              <a:t>。</a:t>
            </a:r>
          </a:p>
        </p:txBody>
      </p:sp>
      <p:sp>
        <p:nvSpPr>
          <p:cNvPr id="3" name="矩形 2"/>
          <p:cNvSpPr/>
          <p:nvPr/>
        </p:nvSpPr>
        <p:spPr>
          <a:xfrm>
            <a:off x="3347864" y="188640"/>
            <a:ext cx="2242922" cy="707886"/>
          </a:xfrm>
          <a:prstGeom prst="rect">
            <a:avLst/>
          </a:prstGeom>
        </p:spPr>
        <p:txBody>
          <a:bodyPr wrap="none">
            <a:spAutoFit/>
          </a:bodyPr>
          <a:lstStyle/>
          <a:p>
            <a:r>
              <a:rPr lang="zh-CN" altLang="en-US" sz="4000" b="1" dirty="0" smtClean="0">
                <a:solidFill>
                  <a:srgbClr val="0000FF"/>
                </a:solidFill>
                <a:latin typeface="+mn-ea"/>
              </a:rPr>
              <a:t>经费预算</a:t>
            </a:r>
            <a:endParaRPr lang="zh-CN" altLang="en-US" sz="4000" b="1" dirty="0">
              <a:solidFill>
                <a:srgbClr val="0000FF"/>
              </a:solidFill>
              <a:latin typeface="+mn-ea"/>
            </a:endParaRPr>
          </a:p>
        </p:txBody>
      </p:sp>
    </p:spTree>
    <p:extLst>
      <p:ext uri="{BB962C8B-B14F-4D97-AF65-F5344CB8AC3E}">
        <p14:creationId xmlns:p14="http://schemas.microsoft.com/office/powerpoint/2010/main" val="305480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6" name="Rectangle 4"/>
          <p:cNvSpPr>
            <a:spLocks noChangeArrowheads="1"/>
          </p:cNvSpPr>
          <p:nvPr/>
        </p:nvSpPr>
        <p:spPr bwMode="auto">
          <a:xfrm>
            <a:off x="533400" y="1397428"/>
            <a:ext cx="7778750" cy="388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1</a:t>
            </a:r>
            <a:r>
              <a:rPr lang="en-US" altLang="zh-CN" sz="2400" b="1" dirty="0">
                <a:latin typeface="Times New Roman" panose="02020603050405020304" pitchFamily="18" charset="0"/>
                <a:cs typeface="Times New Roman" panose="02020603050405020304" pitchFamily="18" charset="0"/>
              </a:rPr>
              <a:t>.</a:t>
            </a:r>
            <a:r>
              <a:rPr lang="zh-CN" altLang="en-US" sz="2400" b="1" dirty="0">
                <a:latin typeface="Times New Roman" panose="02020603050405020304" pitchFamily="18" charset="0"/>
                <a:cs typeface="Times New Roman" panose="02020603050405020304" pitchFamily="18" charset="0"/>
              </a:rPr>
              <a:t>说理</a:t>
            </a:r>
            <a:r>
              <a:rPr lang="zh-CN" altLang="en-US" sz="2400" b="1" dirty="0">
                <a:solidFill>
                  <a:srgbClr val="FF0000"/>
                </a:solidFill>
                <a:latin typeface="Times New Roman" panose="02020603050405020304" pitchFamily="18" charset="0"/>
                <a:cs typeface="Times New Roman" panose="02020603050405020304" pitchFamily="18" charset="0"/>
              </a:rPr>
              <a:t>充分</a:t>
            </a:r>
            <a:r>
              <a:rPr lang="zh-CN" altLang="en-US" sz="2400" b="1" dirty="0">
                <a:latin typeface="Times New Roman" panose="02020603050405020304" pitchFamily="18" charset="0"/>
                <a:cs typeface="Times New Roman" panose="02020603050405020304" pitchFamily="18" charset="0"/>
              </a:rPr>
              <a:t>，要能吸引人。</a:t>
            </a:r>
          </a:p>
          <a:p>
            <a:pPr>
              <a:lnSpc>
                <a:spcPct val="150000"/>
              </a:lnSpc>
            </a:pPr>
            <a:r>
              <a:rPr lang="en-US" altLang="zh-CN" sz="2400" b="1" dirty="0">
                <a:latin typeface="Times New Roman" panose="02020603050405020304" pitchFamily="18" charset="0"/>
                <a:cs typeface="Times New Roman" panose="02020603050405020304" pitchFamily="18" charset="0"/>
              </a:rPr>
              <a:t>2.</a:t>
            </a:r>
            <a:r>
              <a:rPr lang="zh-CN" altLang="en-US" sz="2400" b="1" dirty="0">
                <a:latin typeface="Times New Roman" panose="02020603050405020304" pitchFamily="18" charset="0"/>
                <a:cs typeface="Times New Roman" panose="02020603050405020304" pitchFamily="18" charset="0"/>
              </a:rPr>
              <a:t>层次</a:t>
            </a:r>
            <a:r>
              <a:rPr lang="zh-CN" altLang="en-US" sz="2400" b="1" dirty="0">
                <a:solidFill>
                  <a:srgbClr val="FF0000"/>
                </a:solidFill>
                <a:latin typeface="Times New Roman" panose="02020603050405020304" pitchFamily="18" charset="0"/>
                <a:cs typeface="Times New Roman" panose="02020603050405020304" pitchFamily="18" charset="0"/>
              </a:rPr>
              <a:t>清楚</a:t>
            </a:r>
            <a:r>
              <a:rPr lang="zh-CN" altLang="en-US" sz="2400" b="1" dirty="0">
                <a:latin typeface="Times New Roman" panose="02020603050405020304" pitchFamily="18" charset="0"/>
                <a:cs typeface="Times New Roman" panose="02020603050405020304" pitchFamily="18" charset="0"/>
              </a:rPr>
              <a:t>，上下连贯。</a:t>
            </a:r>
          </a:p>
          <a:p>
            <a:pPr>
              <a:lnSpc>
                <a:spcPct val="150000"/>
              </a:lnSpc>
            </a:pPr>
            <a:r>
              <a:rPr lang="en-US" altLang="zh-CN" sz="2400" b="1" dirty="0">
                <a:latin typeface="Times New Roman" panose="02020603050405020304" pitchFamily="18" charset="0"/>
                <a:cs typeface="Times New Roman" panose="02020603050405020304" pitchFamily="18" charset="0"/>
              </a:rPr>
              <a:t>3.</a:t>
            </a:r>
            <a:r>
              <a:rPr lang="zh-CN" altLang="en-US" sz="2400" b="1" dirty="0">
                <a:latin typeface="Times New Roman" panose="02020603050405020304" pitchFamily="18" charset="0"/>
                <a:cs typeface="Times New Roman" panose="02020603050405020304" pitchFamily="18" charset="0"/>
              </a:rPr>
              <a:t>语言要</a:t>
            </a:r>
            <a:r>
              <a:rPr lang="zh-CN" altLang="en-US" sz="2400" b="1" dirty="0">
                <a:solidFill>
                  <a:srgbClr val="FF0000"/>
                </a:solidFill>
                <a:latin typeface="Times New Roman" panose="02020603050405020304" pitchFamily="18" charset="0"/>
                <a:cs typeface="Times New Roman" panose="02020603050405020304" pitchFamily="18" charset="0"/>
              </a:rPr>
              <a:t>流畅、通顺、易懂</a:t>
            </a:r>
            <a:r>
              <a:rPr lang="zh-CN" altLang="en-US" sz="2400" b="1" dirty="0">
                <a:latin typeface="Times New Roman" panose="02020603050405020304" pitchFamily="18" charset="0"/>
                <a:cs typeface="Times New Roman" panose="02020603050405020304" pitchFamily="18" charset="0"/>
              </a:rPr>
              <a:t>，</a:t>
            </a:r>
          </a:p>
          <a:p>
            <a:pPr>
              <a:lnSpc>
                <a:spcPct val="150000"/>
              </a:lnSpc>
            </a:pPr>
            <a:r>
              <a:rPr lang="en-US" altLang="zh-CN" sz="2400" b="1" dirty="0">
                <a:latin typeface="Times New Roman" panose="02020603050405020304" pitchFamily="18" charset="0"/>
                <a:cs typeface="Times New Roman" panose="02020603050405020304" pitchFamily="18" charset="0"/>
              </a:rPr>
              <a:t>4.</a:t>
            </a:r>
            <a:r>
              <a:rPr lang="zh-CN" altLang="en-US" sz="2400" b="1" dirty="0">
                <a:latin typeface="Times New Roman" panose="02020603050405020304" pitchFamily="18" charset="0"/>
                <a:cs typeface="Times New Roman" panose="02020603050405020304" pitchFamily="18" charset="0"/>
              </a:rPr>
              <a:t>用词要推敲，表达要</a:t>
            </a:r>
            <a:r>
              <a:rPr lang="zh-CN" altLang="en-US" sz="2400" b="1" dirty="0">
                <a:solidFill>
                  <a:srgbClr val="FF0000"/>
                </a:solidFill>
                <a:latin typeface="Times New Roman" panose="02020603050405020304" pitchFamily="18" charset="0"/>
                <a:cs typeface="Times New Roman" panose="02020603050405020304" pitchFamily="18" charset="0"/>
              </a:rPr>
              <a:t>清晰准确</a:t>
            </a:r>
            <a:r>
              <a:rPr lang="zh-CN" altLang="en-US" sz="2400" b="1" dirty="0">
                <a:latin typeface="Times New Roman" panose="02020603050405020304" pitchFamily="18" charset="0"/>
                <a:cs typeface="Times New Roman" panose="02020603050405020304" pitchFamily="18" charset="0"/>
              </a:rPr>
              <a:t>。</a:t>
            </a:r>
          </a:p>
          <a:p>
            <a:pPr>
              <a:lnSpc>
                <a:spcPct val="150000"/>
              </a:lnSpc>
            </a:pPr>
            <a:r>
              <a:rPr lang="en-US" altLang="zh-CN" sz="2400" b="1" dirty="0">
                <a:latin typeface="Times New Roman" panose="02020603050405020304" pitchFamily="18" charset="0"/>
                <a:cs typeface="Times New Roman" panose="02020603050405020304" pitchFamily="18" charset="0"/>
              </a:rPr>
              <a:t>5.</a:t>
            </a:r>
            <a:r>
              <a:rPr lang="zh-CN" altLang="en-US" sz="2400" b="1" dirty="0">
                <a:latin typeface="Times New Roman" panose="02020603050405020304" pitchFamily="18" charset="0"/>
                <a:cs typeface="Times New Roman" panose="02020603050405020304" pitchFamily="18" charset="0"/>
              </a:rPr>
              <a:t>黑体字标出重点。</a:t>
            </a:r>
          </a:p>
          <a:p>
            <a:pPr>
              <a:lnSpc>
                <a:spcPct val="150000"/>
              </a:lnSpc>
            </a:pPr>
            <a:r>
              <a:rPr lang="en-US" altLang="zh-CN" sz="2400" b="1" dirty="0">
                <a:latin typeface="Times New Roman" panose="02020603050405020304" pitchFamily="18" charset="0"/>
                <a:cs typeface="Times New Roman" panose="02020603050405020304" pitchFamily="18" charset="0"/>
              </a:rPr>
              <a:t>6.</a:t>
            </a:r>
            <a:r>
              <a:rPr lang="zh-CN" altLang="en-US" sz="2400" b="1" dirty="0">
                <a:latin typeface="Times New Roman" panose="02020603050405020304" pitchFamily="18" charset="0"/>
                <a:cs typeface="Times New Roman" panose="02020603050405020304" pitchFamily="18" charset="0"/>
              </a:rPr>
              <a:t>参考文献：近</a:t>
            </a:r>
            <a:r>
              <a:rPr lang="en-US" altLang="zh-CN" sz="2400" b="1" dirty="0">
                <a:latin typeface="Times New Roman" panose="02020603050405020304" pitchFamily="18" charset="0"/>
                <a:cs typeface="Times New Roman" panose="02020603050405020304" pitchFamily="18" charset="0"/>
              </a:rPr>
              <a:t>3</a:t>
            </a:r>
            <a:r>
              <a:rPr lang="zh-CN" altLang="en-US" sz="2400" b="1" dirty="0">
                <a:latin typeface="Times New Roman" panose="02020603050405020304" pitchFamily="18" charset="0"/>
                <a:cs typeface="Times New Roman" panose="02020603050405020304" pitchFamily="18" charset="0"/>
              </a:rPr>
              <a:t>年的文献不少于</a:t>
            </a:r>
            <a:r>
              <a:rPr lang="en-US" altLang="zh-CN" sz="2400" b="1" dirty="0">
                <a:latin typeface="Times New Roman" panose="02020603050405020304" pitchFamily="18" charset="0"/>
                <a:cs typeface="Times New Roman" panose="02020603050405020304" pitchFamily="18" charset="0"/>
              </a:rPr>
              <a:t>30</a:t>
            </a:r>
            <a:r>
              <a:rPr lang="zh-CN" altLang="en-US" sz="2400" b="1" dirty="0">
                <a:latin typeface="Times New Roman" panose="02020603050405020304" pitchFamily="18" charset="0"/>
                <a:cs typeface="Times New Roman" panose="02020603050405020304" pitchFamily="18" charset="0"/>
              </a:rPr>
              <a:t>％，其中要有适量的</a:t>
            </a:r>
            <a:r>
              <a:rPr lang="zh-CN" altLang="en-US" sz="2400" b="1" dirty="0">
                <a:solidFill>
                  <a:srgbClr val="FF0000"/>
                </a:solidFill>
                <a:latin typeface="Times New Roman" panose="02020603050405020304" pitchFamily="18" charset="0"/>
                <a:cs typeface="Times New Roman" panose="02020603050405020304" pitchFamily="18" charset="0"/>
              </a:rPr>
              <a:t>当年</a:t>
            </a:r>
            <a:r>
              <a:rPr lang="zh-CN" altLang="en-US" sz="2400" b="1" dirty="0">
                <a:latin typeface="Times New Roman" panose="02020603050405020304" pitchFamily="18" charset="0"/>
                <a:cs typeface="Times New Roman" panose="02020603050405020304" pitchFamily="18" charset="0"/>
              </a:rPr>
              <a:t>文献。</a:t>
            </a:r>
          </a:p>
        </p:txBody>
      </p:sp>
      <p:sp>
        <p:nvSpPr>
          <p:cNvPr id="3" name="矩形 2"/>
          <p:cNvSpPr/>
          <p:nvPr/>
        </p:nvSpPr>
        <p:spPr>
          <a:xfrm>
            <a:off x="2555776" y="116632"/>
            <a:ext cx="4301177" cy="707886"/>
          </a:xfrm>
          <a:prstGeom prst="rect">
            <a:avLst/>
          </a:prstGeom>
        </p:spPr>
        <p:txBody>
          <a:bodyPr wrap="none">
            <a:spAutoFit/>
          </a:bodyPr>
          <a:lstStyle/>
          <a:p>
            <a:r>
              <a:rPr lang="zh-CN" altLang="en-US" sz="4000" b="1" dirty="0" smtClean="0">
                <a:solidFill>
                  <a:srgbClr val="0000FF"/>
                </a:solidFill>
                <a:latin typeface="+mn-ea"/>
              </a:rPr>
              <a:t>写作方法及规范性</a:t>
            </a:r>
            <a:endParaRPr lang="zh-CN" altLang="en-US" sz="4000" b="1" dirty="0">
              <a:solidFill>
                <a:srgbClr val="0000FF"/>
              </a:solidFill>
              <a:latin typeface="+mn-ea"/>
            </a:endParaRPr>
          </a:p>
        </p:txBody>
      </p:sp>
    </p:spTree>
    <p:extLst>
      <p:ext uri="{BB962C8B-B14F-4D97-AF65-F5344CB8AC3E}">
        <p14:creationId xmlns:p14="http://schemas.microsoft.com/office/powerpoint/2010/main" val="59830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80" name="Rectangle 4"/>
          <p:cNvSpPr>
            <a:spLocks noChangeArrowheads="1"/>
          </p:cNvSpPr>
          <p:nvPr/>
        </p:nvSpPr>
        <p:spPr bwMode="auto">
          <a:xfrm>
            <a:off x="762000" y="1689775"/>
            <a:ext cx="78486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pPr>
            <a:r>
              <a:rPr lang="en-US" altLang="zh-CN" sz="2400" b="1" dirty="0">
                <a:latin typeface="Times New Roman" panose="02020603050405020304" pitchFamily="18" charset="0"/>
                <a:cs typeface="Times New Roman" panose="02020603050405020304" pitchFamily="18" charset="0"/>
              </a:rPr>
              <a:t>1</a:t>
            </a:r>
            <a:r>
              <a:rPr lang="zh-CN" altLang="en-US" sz="2400" b="1" dirty="0">
                <a:latin typeface="Times New Roman" panose="02020603050405020304" pitchFamily="18" charset="0"/>
                <a:cs typeface="Times New Roman" panose="02020603050405020304" pitchFamily="18" charset="0"/>
              </a:rPr>
              <a:t>、版面调整，清晰，层次分明，使版面</a:t>
            </a:r>
            <a:r>
              <a:rPr lang="zh-CN" altLang="en-US" sz="2400" b="1" dirty="0">
                <a:solidFill>
                  <a:srgbClr val="FF0000"/>
                </a:solidFill>
                <a:latin typeface="Times New Roman" panose="02020603050405020304" pitchFamily="18" charset="0"/>
                <a:cs typeface="Times New Roman" panose="02020603050405020304" pitchFamily="18" charset="0"/>
              </a:rPr>
              <a:t>简洁</a:t>
            </a:r>
            <a:r>
              <a:rPr lang="zh-CN" altLang="en-US" sz="2400" b="1" dirty="0">
                <a:latin typeface="Times New Roman" panose="02020603050405020304" pitchFamily="18" charset="0"/>
                <a:cs typeface="Times New Roman" panose="02020603050405020304" pitchFamily="18" charset="0"/>
              </a:rPr>
              <a:t>、易于阅读。</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2</a:t>
            </a:r>
            <a:r>
              <a:rPr lang="zh-CN" altLang="en-US" sz="2400" b="1" dirty="0">
                <a:latin typeface="Times New Roman" panose="02020603050405020304" pitchFamily="18" charset="0"/>
                <a:cs typeface="Times New Roman" panose="02020603050405020304" pitchFamily="18" charset="0"/>
              </a:rPr>
              <a:t>、坚决消灭</a:t>
            </a:r>
            <a:r>
              <a:rPr lang="zh-CN" altLang="en-US" sz="2400" b="1" dirty="0">
                <a:solidFill>
                  <a:srgbClr val="FF0000"/>
                </a:solidFill>
                <a:latin typeface="Times New Roman" panose="02020603050405020304" pitchFamily="18" charset="0"/>
                <a:cs typeface="Times New Roman" panose="02020603050405020304" pitchFamily="18" charset="0"/>
              </a:rPr>
              <a:t>错别字</a:t>
            </a:r>
            <a:r>
              <a:rPr lang="zh-CN" altLang="en-US" sz="2400" b="1" dirty="0">
                <a:latin typeface="Times New Roman" panose="02020603050405020304" pitchFamily="18" charset="0"/>
                <a:cs typeface="Times New Roman" panose="02020603050405020304" pitchFamily="18" charset="0"/>
              </a:rPr>
              <a:t>。</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3</a:t>
            </a:r>
            <a:r>
              <a:rPr lang="zh-CN" altLang="en-US" sz="2400" b="1" dirty="0">
                <a:latin typeface="Times New Roman" panose="02020603050405020304" pitchFamily="18" charset="0"/>
                <a:cs typeface="Times New Roman" panose="02020603050405020304" pitchFamily="18" charset="0"/>
              </a:rPr>
              <a:t>、</a:t>
            </a:r>
            <a:r>
              <a:rPr lang="zh-CN" altLang="en-US" sz="2400" b="1" dirty="0" smtClean="0">
                <a:solidFill>
                  <a:srgbClr val="FF0000"/>
                </a:solidFill>
                <a:latin typeface="Times New Roman" panose="02020603050405020304" pitchFamily="18" charset="0"/>
                <a:cs typeface="Times New Roman" panose="02020603050405020304" pitchFamily="18" charset="0"/>
              </a:rPr>
              <a:t>完美</a:t>
            </a:r>
            <a:r>
              <a:rPr lang="en-US" altLang="zh-CN" sz="2400" b="1" dirty="0" smtClean="0">
                <a:latin typeface="Times New Roman" panose="02020603050405020304" pitchFamily="18" charset="0"/>
                <a:cs typeface="Times New Roman" panose="02020603050405020304" pitchFamily="18" charset="0"/>
              </a:rPr>
              <a:t>---5</a:t>
            </a:r>
            <a:r>
              <a:rPr lang="zh-CN" altLang="en-US" sz="2400" b="1" dirty="0">
                <a:latin typeface="Times New Roman" panose="02020603050405020304" pitchFamily="18" charset="0"/>
                <a:cs typeface="Times New Roman" panose="02020603050405020304" pitchFamily="18" charset="0"/>
              </a:rPr>
              <a:t>遍以上。</a:t>
            </a:r>
            <a:br>
              <a:rPr lang="zh-CN" altLang="en-US" sz="2400" b="1" dirty="0">
                <a:latin typeface="Times New Roman" panose="02020603050405020304" pitchFamily="18" charset="0"/>
                <a:cs typeface="Times New Roman" panose="02020603050405020304" pitchFamily="18" charset="0"/>
              </a:rPr>
            </a:br>
            <a:r>
              <a:rPr lang="en-US" altLang="zh-CN" sz="2400" b="1" dirty="0">
                <a:latin typeface="Times New Roman" panose="02020603050405020304" pitchFamily="18" charset="0"/>
                <a:cs typeface="Times New Roman" panose="02020603050405020304" pitchFamily="18" charset="0"/>
              </a:rPr>
              <a:t>4</a:t>
            </a:r>
            <a:r>
              <a:rPr lang="zh-CN" altLang="en-US" sz="2400" b="1" dirty="0">
                <a:latin typeface="Times New Roman" panose="02020603050405020304" pitchFamily="18" charset="0"/>
                <a:cs typeface="Times New Roman" panose="02020603050405020304" pitchFamily="18" charset="0"/>
              </a:rPr>
              <a:t>、仔细审查自己的申请人</a:t>
            </a:r>
            <a:r>
              <a:rPr lang="zh-CN" altLang="en-US" sz="2400" b="1" dirty="0">
                <a:solidFill>
                  <a:srgbClr val="FF0000"/>
                </a:solidFill>
                <a:latin typeface="Times New Roman" panose="02020603050405020304" pitchFamily="18" charset="0"/>
                <a:cs typeface="Times New Roman" panose="02020603050405020304" pitchFamily="18" charset="0"/>
              </a:rPr>
              <a:t>资格</a:t>
            </a:r>
            <a:r>
              <a:rPr lang="zh-CN" altLang="en-US" sz="2400" b="1" dirty="0">
                <a:latin typeface="Times New Roman" panose="02020603050405020304" pitchFamily="18" charset="0"/>
                <a:cs typeface="Times New Roman" panose="02020603050405020304" pitchFamily="18" charset="0"/>
              </a:rPr>
              <a:t>是否</a:t>
            </a:r>
            <a:r>
              <a:rPr lang="zh-CN" altLang="en-US" sz="2400" b="1" dirty="0" smtClean="0">
                <a:latin typeface="Times New Roman" panose="02020603050405020304" pitchFamily="18" charset="0"/>
                <a:cs typeface="Times New Roman" panose="02020603050405020304" pitchFamily="18" charset="0"/>
              </a:rPr>
              <a:t>达到申请要求。</a:t>
            </a:r>
            <a:endParaRPr lang="zh-CN" altLang="en-US" sz="2400" b="1" dirty="0">
              <a:latin typeface="Times New Roman" panose="02020603050405020304" pitchFamily="18" charset="0"/>
              <a:cs typeface="Times New Roman" panose="02020603050405020304" pitchFamily="18" charset="0"/>
            </a:endParaRPr>
          </a:p>
        </p:txBody>
      </p:sp>
      <p:sp>
        <p:nvSpPr>
          <p:cNvPr id="2" name="矩形 1"/>
          <p:cNvSpPr/>
          <p:nvPr/>
        </p:nvSpPr>
        <p:spPr>
          <a:xfrm>
            <a:off x="3203848" y="188640"/>
            <a:ext cx="2242922" cy="707886"/>
          </a:xfrm>
          <a:prstGeom prst="rect">
            <a:avLst/>
          </a:prstGeom>
        </p:spPr>
        <p:txBody>
          <a:bodyPr wrap="none">
            <a:spAutoFit/>
          </a:bodyPr>
          <a:lstStyle/>
          <a:p>
            <a:r>
              <a:rPr lang="zh-CN" altLang="en-US" sz="4000" b="1" dirty="0">
                <a:solidFill>
                  <a:srgbClr val="0000FF"/>
                </a:solidFill>
                <a:latin typeface="+mn-ea"/>
              </a:rPr>
              <a:t>填写</a:t>
            </a:r>
            <a:r>
              <a:rPr lang="zh-CN" altLang="en-US" sz="4000" b="1" dirty="0" smtClean="0">
                <a:solidFill>
                  <a:srgbClr val="0000FF"/>
                </a:solidFill>
                <a:latin typeface="+mn-ea"/>
              </a:rPr>
              <a:t>规范</a:t>
            </a:r>
            <a:endParaRPr lang="zh-CN" altLang="en-US" sz="4000" dirty="0"/>
          </a:p>
        </p:txBody>
      </p:sp>
    </p:spTree>
    <p:extLst>
      <p:ext uri="{BB962C8B-B14F-4D97-AF65-F5344CB8AC3E}">
        <p14:creationId xmlns:p14="http://schemas.microsoft.com/office/powerpoint/2010/main" val="2491035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563888" y="116632"/>
            <a:ext cx="2236510" cy="707886"/>
          </a:xfrm>
          <a:prstGeom prst="rect">
            <a:avLst/>
          </a:prstGeom>
        </p:spPr>
        <p:txBody>
          <a:bodyPr wrap="none">
            <a:spAutoFit/>
          </a:bodyPr>
          <a:lstStyle/>
          <a:p>
            <a:r>
              <a:rPr lang="zh-CN" altLang="en-US" sz="4000" b="1" dirty="0" smtClean="0">
                <a:solidFill>
                  <a:srgbClr val="0000FF"/>
                </a:solidFill>
              </a:rPr>
              <a:t>注意事项</a:t>
            </a:r>
            <a:endParaRPr lang="zh-CN" altLang="en-US" sz="4000" b="1" dirty="0">
              <a:solidFill>
                <a:srgbClr val="0000FF"/>
              </a:solidFill>
            </a:endParaRPr>
          </a:p>
        </p:txBody>
      </p:sp>
      <p:sp>
        <p:nvSpPr>
          <p:cNvPr id="3" name="矩形 2"/>
          <p:cNvSpPr/>
          <p:nvPr/>
        </p:nvSpPr>
        <p:spPr>
          <a:xfrm>
            <a:off x="107504" y="692696"/>
            <a:ext cx="8928992" cy="6093976"/>
          </a:xfrm>
          <a:prstGeom prst="rect">
            <a:avLst/>
          </a:prstGeom>
        </p:spPr>
        <p:txBody>
          <a:bodyPr wrap="square">
            <a:spAutoFit/>
          </a:bodyPr>
          <a:lstStyle/>
          <a:p>
            <a:pPr>
              <a:lnSpc>
                <a:spcPct val="150000"/>
              </a:lnSpc>
            </a:pPr>
            <a:r>
              <a:rPr lang="zh-CN" altLang="en-US" sz="2000" b="1" dirty="0">
                <a:latin typeface="Times New Roman" panose="02020603050405020304" pitchFamily="18" charset="0"/>
                <a:cs typeface="Times New Roman" panose="02020603050405020304" pitchFamily="18" charset="0"/>
              </a:rPr>
              <a:t>（一）面上资助</a:t>
            </a:r>
            <a:endParaRPr lang="zh-CN" altLang="en-US" sz="2000" dirty="0">
              <a:latin typeface="Times New Roman" panose="02020603050405020304" pitchFamily="18" charset="0"/>
              <a:cs typeface="Times New Roman" panose="02020603050405020304" pitchFamily="18" charset="0"/>
            </a:endParaRPr>
          </a:p>
          <a:p>
            <a:pPr>
              <a:lnSpc>
                <a:spcPct val="150000"/>
              </a:lnSpc>
            </a:pPr>
            <a:r>
              <a:rPr lang="zh-CN" altLang="en-US" sz="2000" b="1" dirty="0" smtClean="0">
                <a:latin typeface="Times New Roman" panose="02020603050405020304" pitchFamily="18" charset="0"/>
                <a:cs typeface="Times New Roman" panose="02020603050405020304" pitchFamily="18" charset="0"/>
              </a:rPr>
              <a:t>“</a:t>
            </a:r>
            <a:r>
              <a:rPr lang="zh-CN" altLang="en-US" sz="2000" b="1" dirty="0">
                <a:latin typeface="Times New Roman" panose="02020603050405020304" pitchFamily="18" charset="0"/>
                <a:cs typeface="Times New Roman" panose="02020603050405020304" pitchFamily="18" charset="0"/>
              </a:rPr>
              <a:t>中国博士后科学基金面上资助申请书”</a:t>
            </a:r>
            <a:r>
              <a:rPr lang="en-US" altLang="zh-CN" sz="2000" b="1" dirty="0">
                <a:latin typeface="Times New Roman" panose="02020603050405020304" pitchFamily="18" charset="0"/>
                <a:cs typeface="Times New Roman" panose="02020603050405020304" pitchFamily="18" charset="0"/>
              </a:rPr>
              <a:t>1</a:t>
            </a:r>
            <a:r>
              <a:rPr lang="zh-CN" altLang="en-US" sz="2000" b="1" dirty="0">
                <a:latin typeface="Times New Roman" panose="02020603050405020304" pitchFamily="18" charset="0"/>
                <a:cs typeface="Times New Roman" panose="02020603050405020304" pitchFamily="18" charset="0"/>
              </a:rPr>
              <a:t>份，“专家推荐意见表”</a:t>
            </a:r>
            <a:r>
              <a:rPr lang="en-US" altLang="zh-CN" sz="2000" b="1" dirty="0">
                <a:latin typeface="Times New Roman" panose="02020603050405020304" pitchFamily="18" charset="0"/>
                <a:cs typeface="Times New Roman" panose="02020603050405020304" pitchFamily="18" charset="0"/>
              </a:rPr>
              <a:t>2</a:t>
            </a:r>
            <a:r>
              <a:rPr lang="zh-CN" altLang="en-US" sz="2000" b="1" dirty="0">
                <a:latin typeface="Times New Roman" panose="02020603050405020304" pitchFamily="18" charset="0"/>
                <a:cs typeface="Times New Roman" panose="02020603050405020304" pitchFamily="18" charset="0"/>
              </a:rPr>
              <a:t>套（含原件）。</a:t>
            </a:r>
            <a:endParaRPr lang="zh-CN" altLang="en-US" sz="2000" dirty="0">
              <a:latin typeface="Times New Roman" panose="02020603050405020304" pitchFamily="18" charset="0"/>
              <a:cs typeface="Times New Roman" panose="02020603050405020304" pitchFamily="18" charset="0"/>
            </a:endParaRPr>
          </a:p>
          <a:p>
            <a:pPr>
              <a:lnSpc>
                <a:spcPct val="150000"/>
              </a:lnSpc>
            </a:pPr>
            <a:r>
              <a:rPr lang="zh-CN" altLang="en-US" sz="2000" b="1" dirty="0">
                <a:latin typeface="Times New Roman" panose="02020603050405020304" pitchFamily="18" charset="0"/>
                <a:cs typeface="Times New Roman" panose="02020603050405020304" pitchFamily="18" charset="0"/>
              </a:rPr>
              <a:t>具体要求：</a:t>
            </a:r>
            <a:endParaRPr lang="zh-CN" altLang="en-US" sz="2000" dirty="0">
              <a:latin typeface="Times New Roman" panose="02020603050405020304" pitchFamily="18" charset="0"/>
              <a:cs typeface="Times New Roman" panose="02020603050405020304" pitchFamily="18" charset="0"/>
            </a:endParaRPr>
          </a:p>
          <a:p>
            <a:pPr>
              <a:lnSpc>
                <a:spcPct val="150000"/>
              </a:lnSpc>
            </a:pPr>
            <a:r>
              <a:rPr lang="en-US" altLang="zh-CN" sz="2000" b="1" dirty="0">
                <a:latin typeface="Times New Roman" panose="02020603050405020304" pitchFamily="18" charset="0"/>
                <a:cs typeface="Times New Roman" panose="02020603050405020304" pitchFamily="18" charset="0"/>
              </a:rPr>
              <a:t>1.“</a:t>
            </a:r>
            <a:r>
              <a:rPr lang="zh-CN" altLang="en-US" sz="2000" b="1" dirty="0">
                <a:latin typeface="Times New Roman" panose="02020603050405020304" pitchFamily="18" charset="0"/>
                <a:cs typeface="Times New Roman" panose="02020603050405020304" pitchFamily="18" charset="0"/>
              </a:rPr>
              <a:t>中国博士后科学基金面上资助申请书”由“中国博士后科学基金管理信息系统”生成。申请书的校验码须与“中国博士后科学基金管理信息系统”中的</a:t>
            </a:r>
            <a:r>
              <a:rPr lang="zh-CN" altLang="en-US" sz="2000" b="1" dirty="0">
                <a:solidFill>
                  <a:srgbClr val="FF0000"/>
                </a:solidFill>
                <a:latin typeface="Times New Roman" panose="02020603050405020304" pitchFamily="18" charset="0"/>
                <a:cs typeface="Times New Roman" panose="02020603050405020304" pitchFamily="18" charset="0"/>
              </a:rPr>
              <a:t>校验码一致</a:t>
            </a:r>
            <a:r>
              <a:rPr lang="zh-CN" altLang="en-US" sz="2000" b="1" dirty="0">
                <a:latin typeface="Times New Roman" panose="02020603050405020304" pitchFamily="18" charset="0"/>
                <a:cs typeface="Times New Roman" panose="02020603050405020304" pitchFamily="18" charset="0"/>
              </a:rPr>
              <a:t>。</a:t>
            </a:r>
            <a:endParaRPr lang="zh-CN" altLang="en-US" sz="2000" dirty="0">
              <a:latin typeface="Times New Roman" panose="02020603050405020304" pitchFamily="18" charset="0"/>
              <a:cs typeface="Times New Roman" panose="02020603050405020304" pitchFamily="18" charset="0"/>
            </a:endParaRPr>
          </a:p>
          <a:p>
            <a:pPr>
              <a:lnSpc>
                <a:spcPct val="150000"/>
              </a:lnSpc>
            </a:pPr>
            <a:r>
              <a:rPr lang="en-US" altLang="zh-CN" sz="2000" b="1" dirty="0">
                <a:latin typeface="Times New Roman" panose="02020603050405020304" pitchFamily="18" charset="0"/>
                <a:cs typeface="Times New Roman" panose="02020603050405020304" pitchFamily="18" charset="0"/>
              </a:rPr>
              <a:t>2.“</a:t>
            </a:r>
            <a:r>
              <a:rPr lang="zh-CN" altLang="en-US" sz="2000" b="1" dirty="0">
                <a:latin typeface="Times New Roman" panose="02020603050405020304" pitchFamily="18" charset="0"/>
                <a:cs typeface="Times New Roman" panose="02020603050405020304" pitchFamily="18" charset="0"/>
              </a:rPr>
              <a:t>专家推荐意见表”由申请人在“中国博士后科学基金管理信息系统”中下载，请相关专家填写。</a:t>
            </a:r>
            <a:endParaRPr lang="zh-CN" altLang="en-US" sz="2000" dirty="0">
              <a:latin typeface="Times New Roman" panose="02020603050405020304" pitchFamily="18" charset="0"/>
              <a:cs typeface="Times New Roman" panose="02020603050405020304" pitchFamily="18" charset="0"/>
            </a:endParaRPr>
          </a:p>
          <a:p>
            <a:pPr>
              <a:lnSpc>
                <a:spcPct val="150000"/>
              </a:lnSpc>
            </a:pPr>
            <a:r>
              <a:rPr lang="en-US" altLang="zh-CN" sz="2000" b="1" dirty="0">
                <a:latin typeface="Times New Roman" panose="02020603050405020304" pitchFamily="18" charset="0"/>
                <a:cs typeface="Times New Roman" panose="02020603050405020304" pitchFamily="18" charset="0"/>
              </a:rPr>
              <a:t>3.</a:t>
            </a:r>
            <a:r>
              <a:rPr lang="zh-CN" altLang="en-US" sz="2000" b="1" dirty="0">
                <a:solidFill>
                  <a:srgbClr val="FF0000"/>
                </a:solidFill>
                <a:latin typeface="Times New Roman" panose="02020603050405020304" pitchFamily="18" charset="0"/>
                <a:cs typeface="Times New Roman" panose="02020603050405020304" pitchFamily="18" charset="0"/>
              </a:rPr>
              <a:t>申请人不得在“中国博士后科学基金面上资助申请书”标识为红色的边框内填写个人信息</a:t>
            </a:r>
            <a:r>
              <a:rPr lang="zh-CN" altLang="en-US" sz="2000" b="1" dirty="0">
                <a:latin typeface="Times New Roman" panose="02020603050405020304" pitchFamily="18" charset="0"/>
                <a:cs typeface="Times New Roman" panose="02020603050405020304" pitchFamily="18" charset="0"/>
              </a:rPr>
              <a:t>，包括申请人姓名、设站单位名称、合作导师姓名等，否则视为故意向评审专家泄露个人信息，中国博士后科学基金会将根据评审专家认定的结果，取消申请人的资助资格。</a:t>
            </a:r>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4882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504" y="474345"/>
            <a:ext cx="8928992" cy="6093976"/>
          </a:xfrm>
          <a:prstGeom prst="rect">
            <a:avLst/>
          </a:prstGeom>
        </p:spPr>
        <p:txBody>
          <a:bodyPr wrap="square">
            <a:spAutoFit/>
          </a:bodyPr>
          <a:lstStyle/>
          <a:p>
            <a:pPr>
              <a:lnSpc>
                <a:spcPct val="150000"/>
              </a:lnSpc>
            </a:pPr>
            <a:r>
              <a:rPr lang="zh-CN" altLang="en-US" sz="2000" b="1" dirty="0">
                <a:latin typeface="+mn-ea"/>
              </a:rPr>
              <a:t>（二）特别资助</a:t>
            </a:r>
          </a:p>
          <a:p>
            <a:pPr>
              <a:lnSpc>
                <a:spcPct val="150000"/>
              </a:lnSpc>
            </a:pPr>
            <a:r>
              <a:rPr lang="zh-CN" altLang="en-US" sz="2000" b="1" dirty="0">
                <a:latin typeface="+mn-ea"/>
              </a:rPr>
              <a:t>“中国博士后科学基金特别资助申请书”</a:t>
            </a:r>
            <a:r>
              <a:rPr lang="en-US" altLang="zh-CN" sz="2000" b="1" dirty="0">
                <a:latin typeface="+mn-ea"/>
              </a:rPr>
              <a:t>2</a:t>
            </a:r>
            <a:r>
              <a:rPr lang="zh-CN" altLang="en-US" sz="2000" b="1" dirty="0">
                <a:latin typeface="+mn-ea"/>
              </a:rPr>
              <a:t>份，科研成果证明材料</a:t>
            </a:r>
            <a:r>
              <a:rPr lang="en-US" altLang="zh-CN" sz="2000" b="1" dirty="0">
                <a:latin typeface="+mn-ea"/>
              </a:rPr>
              <a:t>2</a:t>
            </a:r>
            <a:r>
              <a:rPr lang="zh-CN" altLang="en-US" sz="2000" b="1" dirty="0">
                <a:latin typeface="+mn-ea"/>
              </a:rPr>
              <a:t>套。</a:t>
            </a:r>
          </a:p>
          <a:p>
            <a:pPr>
              <a:lnSpc>
                <a:spcPct val="150000"/>
              </a:lnSpc>
            </a:pPr>
            <a:r>
              <a:rPr lang="zh-CN" altLang="en-US" sz="2000" b="1" dirty="0">
                <a:latin typeface="+mn-ea"/>
              </a:rPr>
              <a:t>具体要求：</a:t>
            </a:r>
          </a:p>
          <a:p>
            <a:pPr>
              <a:lnSpc>
                <a:spcPct val="150000"/>
              </a:lnSpc>
            </a:pPr>
            <a:r>
              <a:rPr lang="en-US" altLang="zh-CN" sz="2000" b="1" dirty="0">
                <a:latin typeface="+mn-ea"/>
              </a:rPr>
              <a:t>1.“</a:t>
            </a:r>
            <a:r>
              <a:rPr lang="zh-CN" altLang="en-US" sz="2000" b="1" dirty="0">
                <a:latin typeface="Times New Roman" panose="02020603050405020304" pitchFamily="18" charset="0"/>
                <a:cs typeface="Times New Roman" panose="02020603050405020304" pitchFamily="18" charset="0"/>
              </a:rPr>
              <a:t>中国</a:t>
            </a:r>
            <a:r>
              <a:rPr lang="zh-CN" altLang="en-US" sz="2000" b="1" dirty="0">
                <a:latin typeface="+mn-ea"/>
              </a:rPr>
              <a:t>博士后科学基金特别资助申请书”由“中国博士后科学基金管理信息系统”生成。申请书的校验码须与“中国博士后科学基金管理信息系统”中的</a:t>
            </a:r>
            <a:r>
              <a:rPr lang="zh-CN" altLang="en-US" sz="2000" b="1" dirty="0">
                <a:solidFill>
                  <a:srgbClr val="FF0000"/>
                </a:solidFill>
                <a:latin typeface="+mn-ea"/>
              </a:rPr>
              <a:t>校验码一致</a:t>
            </a:r>
            <a:r>
              <a:rPr lang="zh-CN" altLang="en-US" sz="2000" b="1" dirty="0">
                <a:latin typeface="+mn-ea"/>
              </a:rPr>
              <a:t>。</a:t>
            </a:r>
          </a:p>
          <a:p>
            <a:pPr>
              <a:lnSpc>
                <a:spcPct val="150000"/>
              </a:lnSpc>
            </a:pPr>
            <a:r>
              <a:rPr lang="en-US" altLang="zh-CN" sz="2000" b="1" dirty="0">
                <a:latin typeface="+mn-ea"/>
              </a:rPr>
              <a:t>2.</a:t>
            </a:r>
            <a:r>
              <a:rPr lang="zh-CN" altLang="en-US" sz="2000" b="1" dirty="0">
                <a:latin typeface="+mn-ea"/>
              </a:rPr>
              <a:t>科研成果证明材料包括：科研学术类奖励或专利证书、重要的学术称号或荣誉称号证书、学术专著的版权页或重要学术论文的期刊封面及论文首页等。科研成果证明材料须准备</a:t>
            </a:r>
            <a:r>
              <a:rPr lang="en-US" altLang="zh-CN" sz="2000" b="1" dirty="0">
                <a:latin typeface="+mn-ea"/>
              </a:rPr>
              <a:t>2</a:t>
            </a:r>
            <a:r>
              <a:rPr lang="zh-CN" altLang="en-US" sz="2000" b="1" dirty="0">
                <a:latin typeface="+mn-ea"/>
              </a:rPr>
              <a:t>套，每套单独装订成册，以申请书封面作为封面。</a:t>
            </a:r>
          </a:p>
          <a:p>
            <a:pPr>
              <a:lnSpc>
                <a:spcPct val="150000"/>
              </a:lnSpc>
            </a:pPr>
            <a:r>
              <a:rPr lang="en-US" altLang="zh-CN" sz="2000" b="1" dirty="0">
                <a:latin typeface="+mn-ea"/>
              </a:rPr>
              <a:t>3.</a:t>
            </a:r>
            <a:r>
              <a:rPr lang="zh-CN" altLang="en-US" sz="2000" b="1" dirty="0">
                <a:solidFill>
                  <a:srgbClr val="FF0000"/>
                </a:solidFill>
                <a:latin typeface="+mn-ea"/>
              </a:rPr>
              <a:t>申请人不得在“中国博士后科学基金特别资助申请书”标识为红色的边框内填写个人信息</a:t>
            </a:r>
            <a:r>
              <a:rPr lang="zh-CN" altLang="en-US" sz="2000" b="1" dirty="0">
                <a:latin typeface="+mn-ea"/>
              </a:rPr>
              <a:t>，包括申请人姓名、设站单位名称、合作导师姓名等，否则视为故意向评审专家泄露个人信息。中国博士后科学基金会将根据评审专家认定的结果，取消申请人的资助资格。</a:t>
            </a:r>
          </a:p>
        </p:txBody>
      </p:sp>
    </p:spTree>
    <p:extLst>
      <p:ext uri="{BB962C8B-B14F-4D97-AF65-F5344CB8AC3E}">
        <p14:creationId xmlns:p14="http://schemas.microsoft.com/office/powerpoint/2010/main" val="4146742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827584" y="1831464"/>
            <a:ext cx="536416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b="1">
                <a:solidFill>
                  <a:schemeClr val="tx1"/>
                </a:solidFill>
                <a:latin typeface="Arial" panose="020B0604020202020204" pitchFamily="34" charset="0"/>
                <a:ea typeface="宋体" panose="02010600030101010101" pitchFamily="2" charset="-122"/>
              </a:defRPr>
            </a:lvl1pPr>
            <a:lvl2pPr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marL="0" indent="0">
              <a:lnSpc>
                <a:spcPct val="120000"/>
              </a:lnSpc>
            </a:pPr>
            <a:r>
              <a:rPr lang="en-US" altLang="zh-CN" sz="2800" dirty="0" smtClean="0">
                <a:latin typeface="Times New Roman" panose="02020603050405020304" pitchFamily="18" charset="0"/>
                <a:ea typeface="+mn-ea"/>
                <a:cs typeface="Times New Roman" panose="02020603050405020304" pitchFamily="18" charset="0"/>
              </a:rPr>
              <a:t>1. </a:t>
            </a:r>
            <a:r>
              <a:rPr lang="zh-CN" altLang="en-US" sz="2800" dirty="0" smtClean="0">
                <a:latin typeface="Times New Roman" panose="02020603050405020304" pitchFamily="18" charset="0"/>
                <a:ea typeface="+mn-ea"/>
                <a:cs typeface="Times New Roman" panose="02020603050405020304" pitchFamily="18" charset="0"/>
              </a:rPr>
              <a:t>博士后科学基金基本情况</a:t>
            </a:r>
            <a:endParaRPr lang="en-US" altLang="zh-CN" sz="2800" dirty="0" smtClean="0">
              <a:latin typeface="Times New Roman" panose="02020603050405020304" pitchFamily="18" charset="0"/>
              <a:ea typeface="+mn-ea"/>
              <a:cs typeface="Times New Roman" panose="02020603050405020304" pitchFamily="18" charset="0"/>
            </a:endParaRPr>
          </a:p>
          <a:p>
            <a:pPr>
              <a:lnSpc>
                <a:spcPct val="120000"/>
              </a:lnSpc>
            </a:pPr>
            <a:endParaRPr lang="zh-CN" altLang="en-US" sz="2800" dirty="0">
              <a:latin typeface="Times New Roman" panose="02020603050405020304" pitchFamily="18" charset="0"/>
              <a:ea typeface="+mn-ea"/>
              <a:cs typeface="Times New Roman" panose="02020603050405020304" pitchFamily="18" charset="0"/>
            </a:endParaRPr>
          </a:p>
          <a:p>
            <a:pPr>
              <a:lnSpc>
                <a:spcPct val="120000"/>
              </a:lnSpc>
            </a:pPr>
            <a:r>
              <a:rPr lang="en-US" altLang="zh-CN" sz="2800" dirty="0">
                <a:latin typeface="Times New Roman" panose="02020603050405020304" pitchFamily="18" charset="0"/>
                <a:ea typeface="+mn-ea"/>
                <a:cs typeface="Times New Roman" panose="02020603050405020304" pitchFamily="18" charset="0"/>
              </a:rPr>
              <a:t>2</a:t>
            </a:r>
            <a:r>
              <a:rPr lang="en-US" altLang="zh-CN" sz="2800" dirty="0" smtClean="0">
                <a:latin typeface="Times New Roman" panose="02020603050405020304" pitchFamily="18" charset="0"/>
                <a:ea typeface="+mn-ea"/>
                <a:cs typeface="Times New Roman" panose="02020603050405020304" pitchFamily="18" charset="0"/>
              </a:rPr>
              <a:t>. </a:t>
            </a:r>
            <a:r>
              <a:rPr lang="zh-CN" altLang="en-US" sz="2800" dirty="0" smtClean="0">
                <a:latin typeface="Times New Roman" panose="02020603050405020304" pitchFamily="18" charset="0"/>
                <a:ea typeface="+mn-ea"/>
                <a:cs typeface="Times New Roman" panose="02020603050405020304" pitchFamily="18" charset="0"/>
              </a:rPr>
              <a:t>填写申请</a:t>
            </a:r>
            <a:endParaRPr lang="en-US" altLang="zh-CN" sz="2800" dirty="0" smtClean="0">
              <a:latin typeface="Times New Roman" panose="02020603050405020304" pitchFamily="18" charset="0"/>
              <a:ea typeface="+mn-ea"/>
              <a:cs typeface="Times New Roman" panose="02020603050405020304" pitchFamily="18" charset="0"/>
            </a:endParaRPr>
          </a:p>
          <a:p>
            <a:pPr>
              <a:lnSpc>
                <a:spcPct val="120000"/>
              </a:lnSpc>
            </a:pPr>
            <a:endParaRPr lang="en-US" altLang="zh-CN" sz="2800" dirty="0">
              <a:latin typeface="Times New Roman" panose="02020603050405020304" pitchFamily="18" charset="0"/>
              <a:ea typeface="+mn-ea"/>
              <a:cs typeface="Times New Roman" panose="02020603050405020304" pitchFamily="18" charset="0"/>
            </a:endParaRPr>
          </a:p>
          <a:p>
            <a:pPr>
              <a:lnSpc>
                <a:spcPct val="120000"/>
              </a:lnSpc>
            </a:pPr>
            <a:r>
              <a:rPr lang="en-US" altLang="zh-CN" sz="2800" dirty="0" smtClean="0">
                <a:solidFill>
                  <a:srgbClr val="FF0000"/>
                </a:solidFill>
                <a:latin typeface="Times New Roman" panose="02020603050405020304" pitchFamily="18" charset="0"/>
                <a:ea typeface="+mn-ea"/>
                <a:cs typeface="Times New Roman" panose="02020603050405020304" pitchFamily="18" charset="0"/>
              </a:rPr>
              <a:t>3. </a:t>
            </a:r>
            <a:r>
              <a:rPr lang="zh-CN" altLang="en-US" sz="2800" dirty="0" smtClean="0">
                <a:solidFill>
                  <a:srgbClr val="FF0000"/>
                </a:solidFill>
                <a:latin typeface="Times New Roman" panose="02020603050405020304" pitchFamily="18" charset="0"/>
                <a:ea typeface="+mn-ea"/>
                <a:cs typeface="Times New Roman" panose="02020603050405020304" pitchFamily="18" charset="0"/>
              </a:rPr>
              <a:t>个人体会</a:t>
            </a:r>
            <a:endParaRPr lang="zh-CN" altLang="en-US" sz="2800" dirty="0">
              <a:solidFill>
                <a:srgbClr val="FF0000"/>
              </a:solidFill>
              <a:latin typeface="Times New Roman" panose="02020603050405020304" pitchFamily="18" charset="0"/>
              <a:ea typeface="+mn-ea"/>
              <a:cs typeface="Times New Roman" panose="02020603050405020304" pitchFamily="18" charset="0"/>
            </a:endParaRPr>
          </a:p>
        </p:txBody>
      </p:sp>
      <p:sp>
        <p:nvSpPr>
          <p:cNvPr id="6147" name="Rectangle 5"/>
          <p:cNvSpPr>
            <a:spLocks noChangeArrowheads="1"/>
          </p:cNvSpPr>
          <p:nvPr/>
        </p:nvSpPr>
        <p:spPr bwMode="auto">
          <a:xfrm>
            <a:off x="539552" y="260648"/>
            <a:ext cx="777240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dirty="0">
                <a:solidFill>
                  <a:srgbClr val="0000FF"/>
                </a:solidFill>
                <a:latin typeface="+mn-ea"/>
                <a:ea typeface="+mn-ea"/>
              </a:rPr>
              <a:t>报告提纲</a:t>
            </a:r>
          </a:p>
        </p:txBody>
      </p:sp>
    </p:spTree>
    <p:extLst>
      <p:ext uri="{BB962C8B-B14F-4D97-AF65-F5344CB8AC3E}">
        <p14:creationId xmlns:p14="http://schemas.microsoft.com/office/powerpoint/2010/main" val="4046744572"/>
      </p:ext>
    </p:extLst>
  </p:cSld>
  <p:clrMapOvr>
    <a:masterClrMapping/>
  </p:clrMapOvr>
  <p:transition advTm="3641"/>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04800" y="1322184"/>
            <a:ext cx="86106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nSpc>
                <a:spcPct val="150000"/>
              </a:lnSpc>
              <a:defRPr/>
            </a:pPr>
            <a:r>
              <a:rPr lang="zh-CN" altLang="en-US" sz="2000" b="1" dirty="0" smtClean="0">
                <a:latin typeface="+mn-ea"/>
              </a:rPr>
              <a:t>    写</a:t>
            </a:r>
            <a:r>
              <a:rPr lang="zh-CN" altLang="en-US" sz="2000" b="1" dirty="0">
                <a:latin typeface="+mn-ea"/>
              </a:rPr>
              <a:t>基金申请也好、写学术论文也好，最重要的一条，是你自己要有</a:t>
            </a:r>
            <a:r>
              <a:rPr lang="zh-CN" altLang="en-US" sz="2000" b="1" dirty="0">
                <a:solidFill>
                  <a:srgbClr val="FF0000"/>
                </a:solidFill>
                <a:latin typeface="+mn-ea"/>
              </a:rPr>
              <a:t>写的冲动</a:t>
            </a:r>
            <a:r>
              <a:rPr lang="zh-CN" altLang="en-US" sz="2000" b="1" dirty="0">
                <a:latin typeface="+mn-ea"/>
              </a:rPr>
              <a:t>：觉得这个想法、这个工作我非写出来不可！没有这个，你写的申请也好、文章也好，别人读起来，就觉得没有底气。你自己都没有底气，怎么让别人相信你能做出来！</a:t>
            </a:r>
          </a:p>
          <a:p>
            <a:pPr>
              <a:lnSpc>
                <a:spcPct val="150000"/>
              </a:lnSpc>
              <a:defRPr/>
            </a:pPr>
            <a:r>
              <a:rPr lang="zh-CN" altLang="en-US" sz="2000" b="1" dirty="0">
                <a:latin typeface="+mn-ea"/>
              </a:rPr>
              <a:t> </a:t>
            </a:r>
            <a:r>
              <a:rPr lang="zh-CN" altLang="en-US" sz="2000" b="1" dirty="0" smtClean="0">
                <a:latin typeface="+mn-ea"/>
              </a:rPr>
              <a:t>    </a:t>
            </a:r>
            <a:r>
              <a:rPr lang="zh-CN" altLang="en-US" sz="2000" b="1" dirty="0" smtClean="0">
                <a:solidFill>
                  <a:srgbClr val="FF0000"/>
                </a:solidFill>
                <a:latin typeface="+mn-ea"/>
              </a:rPr>
              <a:t>要</a:t>
            </a:r>
            <a:r>
              <a:rPr lang="zh-CN" altLang="en-US" sz="2000" b="1" dirty="0">
                <a:solidFill>
                  <a:srgbClr val="FF0000"/>
                </a:solidFill>
                <a:latin typeface="+mn-ea"/>
              </a:rPr>
              <a:t>有底气</a:t>
            </a:r>
            <a:r>
              <a:rPr lang="zh-CN" altLang="en-US" sz="2000" b="1" dirty="0">
                <a:latin typeface="+mn-ea"/>
              </a:rPr>
              <a:t>，首要的就是对你要研究的问题有一个全面的、深入的了解</a:t>
            </a:r>
            <a:r>
              <a:rPr lang="en-US" altLang="zh-CN" sz="2000" b="1" dirty="0">
                <a:latin typeface="+mn-ea"/>
              </a:rPr>
              <a:t>,</a:t>
            </a:r>
            <a:r>
              <a:rPr lang="zh-CN" altLang="en-US" sz="2000" b="1" dirty="0">
                <a:latin typeface="+mn-ea"/>
              </a:rPr>
              <a:t>即“项目的立项依据”这一部分要写好。国内外研究的大概描述，你要研究的问题的来龙去脉，现在面临的主要问题是什么，问题的关键在哪里等等，一环扣一环，层次分明、逻辑清楚。让人读起来马上对这个领域和你要研究的问题有一个清晰的图像，让人有一种急于要看你打算怎么解决这些问题的想法。</a:t>
            </a:r>
          </a:p>
        </p:txBody>
      </p:sp>
      <p:sp>
        <p:nvSpPr>
          <p:cNvPr id="2" name="矩形 1"/>
          <p:cNvSpPr/>
          <p:nvPr/>
        </p:nvSpPr>
        <p:spPr>
          <a:xfrm>
            <a:off x="3347864" y="101898"/>
            <a:ext cx="2236510" cy="760336"/>
          </a:xfrm>
          <a:prstGeom prst="rect">
            <a:avLst/>
          </a:prstGeom>
        </p:spPr>
        <p:txBody>
          <a:bodyPr wrap="none">
            <a:spAutoFit/>
          </a:bodyPr>
          <a:lstStyle/>
          <a:p>
            <a:pPr>
              <a:lnSpc>
                <a:spcPct val="120000"/>
              </a:lnSpc>
            </a:pPr>
            <a:r>
              <a:rPr lang="zh-CN" altLang="en-US" sz="4000" b="1" dirty="0" smtClean="0">
                <a:solidFill>
                  <a:srgbClr val="0000FF"/>
                </a:solidFill>
                <a:latin typeface="Times New Roman" panose="02020603050405020304" pitchFamily="18" charset="0"/>
                <a:cs typeface="Times New Roman" panose="02020603050405020304" pitchFamily="18" charset="0"/>
              </a:rPr>
              <a:t>个人</a:t>
            </a:r>
            <a:r>
              <a:rPr lang="zh-CN" altLang="en-US" sz="4000" b="1" dirty="0">
                <a:solidFill>
                  <a:srgbClr val="0000FF"/>
                </a:solidFill>
                <a:latin typeface="Times New Roman" panose="02020603050405020304" pitchFamily="18" charset="0"/>
                <a:cs typeface="Times New Roman" panose="02020603050405020304" pitchFamily="18" charset="0"/>
              </a:rPr>
              <a:t>体会</a:t>
            </a:r>
          </a:p>
        </p:txBody>
      </p:sp>
    </p:spTree>
    <p:extLst>
      <p:ext uri="{BB962C8B-B14F-4D97-AF65-F5344CB8AC3E}">
        <p14:creationId xmlns:p14="http://schemas.microsoft.com/office/powerpoint/2010/main" val="1960701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896938" y="1981200"/>
            <a:ext cx="7561262" cy="2527920"/>
          </a:xfrm>
          <a:ln>
            <a:solidFill>
              <a:srgbClr val="000066"/>
            </a:solidFill>
            <a:miter lim="800000"/>
            <a:headEnd/>
            <a:tailEnd/>
          </a:ln>
        </p:spPr>
        <p:txBody>
          <a:bodyPr>
            <a:normAutofit/>
          </a:bodyPr>
          <a:lstStyle/>
          <a:p>
            <a:r>
              <a:rPr lang="zh-CN" altLang="en-US" sz="2400" b="1" dirty="0">
                <a:latin typeface="+mn-ea"/>
              </a:rPr>
              <a:t>积累研究成果，凝练科学问题。 </a:t>
            </a:r>
          </a:p>
          <a:p>
            <a:endParaRPr lang="zh-CN" altLang="en-US" sz="2400" b="1" dirty="0">
              <a:latin typeface="+mn-ea"/>
            </a:endParaRPr>
          </a:p>
          <a:p>
            <a:r>
              <a:rPr lang="zh-CN" altLang="en-US" sz="2400" b="1" dirty="0">
                <a:latin typeface="+mn-ea"/>
              </a:rPr>
              <a:t>广泛交流，积极建议。</a:t>
            </a:r>
          </a:p>
          <a:p>
            <a:endParaRPr lang="zh-CN" altLang="en-US" sz="2400" b="1" dirty="0">
              <a:latin typeface="+mn-ea"/>
            </a:endParaRPr>
          </a:p>
          <a:p>
            <a:r>
              <a:rPr lang="zh-CN" altLang="en-US" sz="2400" b="1" dirty="0">
                <a:latin typeface="+mn-ea"/>
              </a:rPr>
              <a:t>认真申报。</a:t>
            </a:r>
          </a:p>
        </p:txBody>
      </p:sp>
      <p:sp>
        <p:nvSpPr>
          <p:cNvPr id="91140" name="Text Box 4"/>
          <p:cNvSpPr txBox="1">
            <a:spLocks noChangeArrowheads="1"/>
          </p:cNvSpPr>
          <p:nvPr/>
        </p:nvSpPr>
        <p:spPr bwMode="auto">
          <a:xfrm>
            <a:off x="1187276" y="304800"/>
            <a:ext cx="6769100" cy="707886"/>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4000" b="1" dirty="0">
                <a:solidFill>
                  <a:srgbClr val="0000FF"/>
                </a:solidFill>
                <a:latin typeface="+mn-ea"/>
              </a:rPr>
              <a:t>成功的把握在于积累和准备</a:t>
            </a:r>
          </a:p>
        </p:txBody>
      </p:sp>
      <p:sp>
        <p:nvSpPr>
          <p:cNvPr id="91142" name="Text Box 6"/>
          <p:cNvSpPr txBox="1">
            <a:spLocks noChangeArrowheads="1"/>
          </p:cNvSpPr>
          <p:nvPr/>
        </p:nvSpPr>
        <p:spPr bwMode="auto">
          <a:xfrm>
            <a:off x="1187276" y="5419602"/>
            <a:ext cx="6769100" cy="519113"/>
          </a:xfrm>
          <a:prstGeom prst="rect">
            <a:avLst/>
          </a:prstGeom>
          <a:solidFill>
            <a:srgbClr val="CC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2800" b="1" dirty="0">
                <a:solidFill>
                  <a:srgbClr val="FF0000"/>
                </a:solidFill>
                <a:latin typeface="+mn-ea"/>
              </a:rPr>
              <a:t>知己知彼，百战百胜！</a:t>
            </a:r>
          </a:p>
        </p:txBody>
      </p:sp>
    </p:spTree>
    <p:extLst>
      <p:ext uri="{BB962C8B-B14F-4D97-AF65-F5344CB8AC3E}">
        <p14:creationId xmlns:p14="http://schemas.microsoft.com/office/powerpoint/2010/main" val="381132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ChangeArrowheads="1"/>
          </p:cNvSpPr>
          <p:nvPr/>
        </p:nvSpPr>
        <p:spPr bwMode="auto">
          <a:xfrm>
            <a:off x="0" y="1556792"/>
            <a:ext cx="9144000" cy="1047979"/>
          </a:xfrm>
          <a:prstGeom prst="rect">
            <a:avLst/>
          </a:prstGeom>
          <a:solidFill>
            <a:srgbClr val="0000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15000"/>
              </a:lnSpc>
              <a:spcBef>
                <a:spcPct val="15000"/>
              </a:spcBef>
            </a:pPr>
            <a:r>
              <a:rPr lang="zh-CN" altLang="en-US" sz="5400" dirty="0">
                <a:solidFill>
                  <a:schemeClr val="bg1"/>
                </a:solidFill>
                <a:effectLst>
                  <a:outerShdw blurRad="38100" dist="38100" dir="2700000" algn="tl">
                    <a:srgbClr val="000000"/>
                  </a:outerShdw>
                </a:effectLst>
                <a:ea typeface="黑体" panose="02010609060101010101" pitchFamily="49" charset="-122"/>
              </a:rPr>
              <a:t>预祝各位基金申请顺利！</a:t>
            </a:r>
          </a:p>
        </p:txBody>
      </p:sp>
      <p:sp>
        <p:nvSpPr>
          <p:cNvPr id="2" name="矩形 1"/>
          <p:cNvSpPr/>
          <p:nvPr/>
        </p:nvSpPr>
        <p:spPr>
          <a:xfrm>
            <a:off x="2411760" y="3433575"/>
            <a:ext cx="4896544" cy="1200329"/>
          </a:xfrm>
          <a:prstGeom prst="rect">
            <a:avLst/>
          </a:prstGeom>
          <a:noFill/>
        </p:spPr>
        <p:txBody>
          <a:bodyPr wrap="square" lIns="91440" tIns="45720" rIns="91440" bIns="45720">
            <a:spAutoFit/>
          </a:bodyPr>
          <a:lstStyle/>
          <a:p>
            <a:pPr algn="ctr"/>
            <a:r>
              <a:rPr lang="zh-CN" altLang="en-US" sz="7200" b="1" cap="none" spc="0" dirty="0">
                <a:ln w="22225">
                  <a:solidFill>
                    <a:schemeClr val="accent2"/>
                  </a:solidFill>
                  <a:prstDash val="solid"/>
                </a:ln>
                <a:solidFill>
                  <a:srgbClr val="FF0000"/>
                </a:solidFill>
                <a:effectLst/>
              </a:rPr>
              <a:t>谢谢各位！</a:t>
            </a:r>
          </a:p>
        </p:txBody>
      </p:sp>
    </p:spTree>
    <p:extLst>
      <p:ext uri="{BB962C8B-B14F-4D97-AF65-F5344CB8AC3E}">
        <p14:creationId xmlns:p14="http://schemas.microsoft.com/office/powerpoint/2010/main" val="2602679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691680" y="116632"/>
            <a:ext cx="5844870" cy="707886"/>
          </a:xfrm>
          <a:prstGeom prst="rect">
            <a:avLst/>
          </a:prstGeom>
        </p:spPr>
        <p:txBody>
          <a:bodyPr wrap="none">
            <a:spAutoFit/>
          </a:bodyPr>
          <a:lstStyle/>
          <a:p>
            <a:r>
              <a:rPr lang="zh-CN" altLang="en-US" sz="4000" b="1" dirty="0">
                <a:solidFill>
                  <a:srgbClr val="0000FF"/>
                </a:solidFill>
                <a:latin typeface="Times New Roman" panose="02020603050405020304" pitchFamily="18" charset="0"/>
                <a:cs typeface="Times New Roman" panose="02020603050405020304" pitchFamily="18" charset="0"/>
              </a:rPr>
              <a:t>博士后科学基金基本情况</a:t>
            </a:r>
            <a:endParaRPr lang="zh-CN" altLang="en-US" sz="4000" b="1" dirty="0">
              <a:solidFill>
                <a:srgbClr val="0000FF"/>
              </a:solidFill>
            </a:endParaRPr>
          </a:p>
        </p:txBody>
      </p:sp>
      <p:sp>
        <p:nvSpPr>
          <p:cNvPr id="5" name="矩形 4"/>
          <p:cNvSpPr/>
          <p:nvPr/>
        </p:nvSpPr>
        <p:spPr>
          <a:xfrm>
            <a:off x="251520" y="692696"/>
            <a:ext cx="8784975" cy="6093976"/>
          </a:xfrm>
          <a:prstGeom prst="rect">
            <a:avLst/>
          </a:prstGeom>
        </p:spPr>
        <p:txBody>
          <a:bodyPr wrap="square">
            <a:spAutoFit/>
          </a:bodyPr>
          <a:lstStyle/>
          <a:p>
            <a:pPr>
              <a:lnSpc>
                <a:spcPct val="150000"/>
              </a:lnSpc>
            </a:pPr>
            <a:r>
              <a:rPr lang="zh-CN" altLang="en-US" sz="2000" b="1" dirty="0" smtClean="0">
                <a:latin typeface="Times New Roman" panose="02020603050405020304" pitchFamily="18" charset="0"/>
                <a:cs typeface="Times New Roman" panose="02020603050405020304" pitchFamily="18" charset="0"/>
              </a:rPr>
              <a:t>         中国</a:t>
            </a:r>
            <a:r>
              <a:rPr lang="zh-CN" altLang="en-US" sz="2000" b="1" dirty="0">
                <a:latin typeface="Times New Roman" panose="02020603050405020304" pitchFamily="18" charset="0"/>
                <a:cs typeface="Times New Roman" panose="02020603050405020304" pitchFamily="18" charset="0"/>
              </a:rPr>
              <a:t>博士后科学基金由李政道先生倡议、邓小平同志决策，于</a:t>
            </a:r>
            <a:r>
              <a:rPr lang="en-US" altLang="zh-CN" sz="2000" b="1" dirty="0">
                <a:latin typeface="Times New Roman" panose="02020603050405020304" pitchFamily="18" charset="0"/>
                <a:cs typeface="Times New Roman" panose="02020603050405020304" pitchFamily="18" charset="0"/>
              </a:rPr>
              <a:t>1985</a:t>
            </a:r>
            <a:r>
              <a:rPr lang="zh-CN" altLang="en-US" sz="2000" b="1" dirty="0">
                <a:latin typeface="Times New Roman" panose="02020603050405020304" pitchFamily="18" charset="0"/>
                <a:cs typeface="Times New Roman" panose="02020603050405020304" pitchFamily="18" charset="0"/>
              </a:rPr>
              <a:t>年设立，是国家专门为</a:t>
            </a:r>
            <a:r>
              <a:rPr lang="zh-CN" altLang="en-US" sz="2000" b="1" dirty="0">
                <a:solidFill>
                  <a:srgbClr val="FF0000"/>
                </a:solidFill>
                <a:latin typeface="Times New Roman" panose="02020603050405020304" pitchFamily="18" charset="0"/>
                <a:cs typeface="Times New Roman" panose="02020603050405020304" pitchFamily="18" charset="0"/>
              </a:rPr>
              <a:t>在站博士后</a:t>
            </a:r>
            <a:r>
              <a:rPr lang="zh-CN" altLang="en-US" sz="2000" b="1" dirty="0">
                <a:latin typeface="Times New Roman" panose="02020603050405020304" pitchFamily="18" charset="0"/>
                <a:cs typeface="Times New Roman" panose="02020603050405020304" pitchFamily="18" charset="0"/>
              </a:rPr>
              <a:t>研究人员设立的科研基金</a:t>
            </a:r>
            <a:r>
              <a:rPr lang="en-US" altLang="zh-CN" sz="2000" b="1" dirty="0">
                <a:latin typeface="Times New Roman" panose="02020603050405020304" pitchFamily="18" charset="0"/>
                <a:cs typeface="Times New Roman" panose="02020603050405020304" pitchFamily="18" charset="0"/>
              </a:rPr>
              <a:t>,</a:t>
            </a:r>
            <a:r>
              <a:rPr lang="zh-CN" altLang="en-US" sz="2000" b="1" dirty="0">
                <a:latin typeface="Times New Roman" panose="02020603050405020304" pitchFamily="18" charset="0"/>
                <a:cs typeface="Times New Roman" panose="02020603050405020304" pitchFamily="18" charset="0"/>
              </a:rPr>
              <a:t>旨在促进具有发展潜力和创新能力的优秀博士后研究人员在站期间开展创新研究，培养造就一支高层次创新型博士后人才队伍</a:t>
            </a:r>
            <a:r>
              <a:rPr lang="zh-CN" altLang="en-US" sz="2000" b="1" dirty="0" smtClean="0">
                <a:latin typeface="Times New Roman" panose="02020603050405020304" pitchFamily="18" charset="0"/>
                <a:cs typeface="Times New Roman" panose="02020603050405020304" pitchFamily="18" charset="0"/>
              </a:rPr>
              <a:t>。</a:t>
            </a:r>
            <a:endParaRPr lang="en-US" altLang="zh-CN" sz="2000" b="1" dirty="0" smtClean="0">
              <a:latin typeface="Times New Roman" panose="02020603050405020304" pitchFamily="18" charset="0"/>
              <a:cs typeface="Times New Roman" panose="02020603050405020304" pitchFamily="18" charset="0"/>
            </a:endParaRPr>
          </a:p>
          <a:p>
            <a:pPr>
              <a:lnSpc>
                <a:spcPct val="150000"/>
              </a:lnSpc>
            </a:pPr>
            <a:r>
              <a:rPr lang="zh-CN" altLang="en-US" sz="2000" b="1" dirty="0" smtClean="0">
                <a:latin typeface="Times New Roman" panose="02020603050405020304" pitchFamily="18" charset="0"/>
                <a:cs typeface="Times New Roman" panose="02020603050405020304" pitchFamily="18" charset="0"/>
              </a:rPr>
              <a:t>分类：</a:t>
            </a:r>
            <a:endParaRPr lang="en-US" altLang="zh-CN" sz="2000" b="1" dirty="0" smtClean="0">
              <a:latin typeface="Times New Roman" panose="02020603050405020304" pitchFamily="18" charset="0"/>
              <a:cs typeface="Times New Roman" panose="02020603050405020304" pitchFamily="18" charset="0"/>
            </a:endParaRPr>
          </a:p>
          <a:p>
            <a:pPr>
              <a:lnSpc>
                <a:spcPct val="150000"/>
              </a:lnSpc>
            </a:pPr>
            <a:r>
              <a:rPr lang="zh-CN" altLang="en-US" sz="2000" b="1" dirty="0" smtClean="0">
                <a:solidFill>
                  <a:srgbClr val="FF0000"/>
                </a:solidFill>
                <a:latin typeface="Times New Roman" panose="02020603050405020304" pitchFamily="18" charset="0"/>
                <a:cs typeface="Times New Roman" panose="02020603050405020304" pitchFamily="18" charset="0"/>
              </a:rPr>
              <a:t>中国</a:t>
            </a:r>
            <a:r>
              <a:rPr lang="zh-CN" altLang="en-US" sz="2000" b="1" dirty="0">
                <a:solidFill>
                  <a:srgbClr val="FF0000"/>
                </a:solidFill>
                <a:latin typeface="Times New Roman" panose="02020603050405020304" pitchFamily="18" charset="0"/>
                <a:cs typeface="Times New Roman" panose="02020603050405020304" pitchFamily="18" charset="0"/>
              </a:rPr>
              <a:t>博士后科学</a:t>
            </a:r>
            <a:r>
              <a:rPr lang="zh-CN" altLang="en-US" sz="2000" b="1" dirty="0" smtClean="0">
                <a:solidFill>
                  <a:srgbClr val="FF0000"/>
                </a:solidFill>
                <a:latin typeface="Times New Roman" panose="02020603050405020304" pitchFamily="18" charset="0"/>
                <a:cs typeface="Times New Roman" panose="02020603050405020304" pitchFamily="18" charset="0"/>
              </a:rPr>
              <a:t>基金面</a:t>
            </a:r>
            <a:r>
              <a:rPr lang="zh-CN" altLang="en-US" sz="2000" b="1" dirty="0">
                <a:solidFill>
                  <a:srgbClr val="FF0000"/>
                </a:solidFill>
                <a:latin typeface="Times New Roman" panose="02020603050405020304" pitchFamily="18" charset="0"/>
                <a:cs typeface="Times New Roman" panose="02020603050405020304" pitchFamily="18" charset="0"/>
              </a:rPr>
              <a:t>上</a:t>
            </a:r>
            <a:r>
              <a:rPr lang="zh-CN" altLang="en-US" sz="2000" b="1" dirty="0" smtClean="0">
                <a:solidFill>
                  <a:srgbClr val="FF0000"/>
                </a:solidFill>
                <a:latin typeface="Times New Roman" panose="02020603050405020304" pitchFamily="18" charset="0"/>
                <a:cs typeface="Times New Roman" panose="02020603050405020304" pitchFamily="18" charset="0"/>
              </a:rPr>
              <a:t>资助</a:t>
            </a:r>
            <a:endParaRPr lang="en-US" altLang="zh-CN" sz="2000" b="1" dirty="0" smtClean="0">
              <a:solidFill>
                <a:srgbClr val="FF0000"/>
              </a:solidFill>
              <a:latin typeface="Times New Roman" panose="02020603050405020304" pitchFamily="18" charset="0"/>
              <a:cs typeface="Times New Roman" panose="02020603050405020304" pitchFamily="18" charset="0"/>
            </a:endParaRPr>
          </a:p>
          <a:p>
            <a:pPr>
              <a:lnSpc>
                <a:spcPct val="150000"/>
              </a:lnSpc>
            </a:pPr>
            <a:r>
              <a:rPr lang="zh-CN" altLang="en-US" sz="2000" b="1" dirty="0">
                <a:solidFill>
                  <a:srgbClr val="FF0000"/>
                </a:solidFill>
                <a:latin typeface="Times New Roman" panose="02020603050405020304" pitchFamily="18" charset="0"/>
                <a:cs typeface="Times New Roman" panose="02020603050405020304" pitchFamily="18" charset="0"/>
              </a:rPr>
              <a:t>中国博士后科学基金</a:t>
            </a:r>
            <a:r>
              <a:rPr lang="zh-CN" altLang="en-US" sz="2000" b="1" dirty="0" smtClean="0">
                <a:solidFill>
                  <a:srgbClr val="FF0000"/>
                </a:solidFill>
                <a:latin typeface="Times New Roman" panose="02020603050405020304" pitchFamily="18" charset="0"/>
                <a:cs typeface="Times New Roman" panose="02020603050405020304" pitchFamily="18" charset="0"/>
              </a:rPr>
              <a:t>特别资助</a:t>
            </a:r>
            <a:endParaRPr lang="en-US" altLang="zh-CN" sz="2000" b="1" dirty="0" smtClean="0">
              <a:solidFill>
                <a:srgbClr val="FF0000"/>
              </a:solidFill>
              <a:latin typeface="Times New Roman" panose="02020603050405020304" pitchFamily="18" charset="0"/>
              <a:cs typeface="Times New Roman" panose="02020603050405020304" pitchFamily="18" charset="0"/>
            </a:endParaRPr>
          </a:p>
          <a:p>
            <a:pPr>
              <a:lnSpc>
                <a:spcPct val="150000"/>
              </a:lnSpc>
            </a:pPr>
            <a:r>
              <a:rPr lang="zh-CN" altLang="en-US" sz="2000" b="1" dirty="0" smtClean="0">
                <a:latin typeface="Times New Roman" panose="02020603050405020304" pitchFamily="18" charset="0"/>
                <a:cs typeface="Times New Roman" panose="02020603050405020304" pitchFamily="18" charset="0"/>
              </a:rPr>
              <a:t>优秀</a:t>
            </a:r>
            <a:r>
              <a:rPr lang="zh-CN" altLang="en-US" sz="2000" b="1" dirty="0">
                <a:latin typeface="Times New Roman" panose="02020603050405020304" pitchFamily="18" charset="0"/>
                <a:cs typeface="Times New Roman" panose="02020603050405020304" pitchFamily="18" charset="0"/>
              </a:rPr>
              <a:t>学术专著出版</a:t>
            </a:r>
            <a:r>
              <a:rPr lang="zh-CN" altLang="en-US" sz="2000" b="1" dirty="0" smtClean="0">
                <a:latin typeface="Times New Roman" panose="02020603050405020304" pitchFamily="18" charset="0"/>
                <a:cs typeface="Times New Roman" panose="02020603050405020304" pitchFamily="18" charset="0"/>
              </a:rPr>
              <a:t>资助</a:t>
            </a:r>
            <a:endParaRPr lang="en-US" altLang="zh-CN" sz="2000" b="1" dirty="0" smtClean="0">
              <a:latin typeface="Times New Roman" panose="02020603050405020304" pitchFamily="18" charset="0"/>
              <a:cs typeface="Times New Roman" panose="02020603050405020304" pitchFamily="18" charset="0"/>
            </a:endParaRPr>
          </a:p>
          <a:p>
            <a:pPr>
              <a:lnSpc>
                <a:spcPct val="150000"/>
              </a:lnSpc>
            </a:pPr>
            <a:r>
              <a:rPr lang="zh-CN" altLang="en-US" sz="2000" b="1" dirty="0" smtClean="0">
                <a:latin typeface="Times New Roman" panose="02020603050405020304" pitchFamily="18" charset="0"/>
                <a:cs typeface="Times New Roman" panose="02020603050405020304" pitchFamily="18" charset="0"/>
              </a:rPr>
              <a:t>西部</a:t>
            </a:r>
            <a:r>
              <a:rPr lang="zh-CN" altLang="en-US" sz="2000" b="1" dirty="0">
                <a:latin typeface="Times New Roman" panose="02020603050405020304" pitchFamily="18" charset="0"/>
                <a:cs typeface="Times New Roman" panose="02020603050405020304" pitchFamily="18" charset="0"/>
              </a:rPr>
              <a:t>地区博士后人才资助</a:t>
            </a:r>
            <a:r>
              <a:rPr lang="zh-CN" altLang="en-US" sz="2000" b="1" dirty="0" smtClean="0">
                <a:latin typeface="Times New Roman" panose="02020603050405020304" pitchFamily="18" charset="0"/>
                <a:cs typeface="Times New Roman" panose="02020603050405020304" pitchFamily="18" charset="0"/>
              </a:rPr>
              <a:t>计划</a:t>
            </a:r>
            <a:endParaRPr lang="en-US" altLang="zh-CN" sz="2000" b="1" dirty="0" smtClean="0">
              <a:latin typeface="Times New Roman" panose="02020603050405020304" pitchFamily="18" charset="0"/>
              <a:cs typeface="Times New Roman" panose="02020603050405020304" pitchFamily="18" charset="0"/>
            </a:endParaRPr>
          </a:p>
          <a:p>
            <a:pPr>
              <a:lnSpc>
                <a:spcPct val="150000"/>
              </a:lnSpc>
            </a:pPr>
            <a:r>
              <a:rPr lang="zh-CN" altLang="en-US" sz="2000" b="1" dirty="0" smtClean="0">
                <a:latin typeface="Times New Roman" panose="02020603050405020304" pitchFamily="18" charset="0"/>
                <a:cs typeface="Times New Roman" panose="02020603050405020304" pitchFamily="18" charset="0"/>
              </a:rPr>
              <a:t>博士后</a:t>
            </a:r>
            <a:r>
              <a:rPr lang="zh-CN" altLang="en-US" sz="2000" b="1" dirty="0">
                <a:latin typeface="Times New Roman" panose="02020603050405020304" pitchFamily="18" charset="0"/>
                <a:cs typeface="Times New Roman" panose="02020603050405020304" pitchFamily="18" charset="0"/>
              </a:rPr>
              <a:t>创新人才支持计划</a:t>
            </a:r>
            <a:r>
              <a:rPr lang="zh-CN" altLang="en-US" sz="2000" b="1" dirty="0" smtClean="0">
                <a:latin typeface="Times New Roman" panose="02020603050405020304" pitchFamily="18" charset="0"/>
                <a:cs typeface="Times New Roman" panose="02020603050405020304" pitchFamily="18" charset="0"/>
              </a:rPr>
              <a:t>”</a:t>
            </a:r>
            <a:endParaRPr lang="en-US" altLang="zh-CN" sz="2000" b="1" dirty="0" smtClean="0">
              <a:latin typeface="Times New Roman" panose="02020603050405020304" pitchFamily="18" charset="0"/>
              <a:cs typeface="Times New Roman" panose="02020603050405020304" pitchFamily="18" charset="0"/>
            </a:endParaRPr>
          </a:p>
          <a:p>
            <a:pPr>
              <a:lnSpc>
                <a:spcPct val="150000"/>
              </a:lnSpc>
            </a:pPr>
            <a:r>
              <a:rPr lang="zh-CN" altLang="en-US" sz="2000" b="1" dirty="0" smtClean="0">
                <a:latin typeface="Times New Roman" panose="02020603050405020304" pitchFamily="18" charset="0"/>
                <a:cs typeface="Times New Roman" panose="02020603050405020304" pitchFamily="18" charset="0"/>
              </a:rPr>
              <a:t>其它：</a:t>
            </a:r>
            <a:endParaRPr lang="en-US" altLang="zh-CN" sz="2000" b="1" dirty="0" smtClean="0">
              <a:latin typeface="Times New Roman" panose="02020603050405020304" pitchFamily="18" charset="0"/>
              <a:cs typeface="Times New Roman" panose="02020603050405020304" pitchFamily="18" charset="0"/>
            </a:endParaRPr>
          </a:p>
          <a:p>
            <a:pPr>
              <a:lnSpc>
                <a:spcPct val="150000"/>
              </a:lnSpc>
            </a:pPr>
            <a:r>
              <a:rPr lang="zh-CN" altLang="en-US" sz="2000" b="1" dirty="0" smtClean="0">
                <a:latin typeface="Times New Roman" panose="02020603050405020304" pitchFamily="18" charset="0"/>
                <a:cs typeface="Times New Roman" panose="02020603050405020304" pitchFamily="18" charset="0"/>
              </a:rPr>
              <a:t>国家</a:t>
            </a:r>
            <a:r>
              <a:rPr lang="zh-CN" altLang="en-US" sz="2000" b="1" dirty="0">
                <a:latin typeface="Times New Roman" panose="02020603050405020304" pitchFamily="18" charset="0"/>
                <a:cs typeface="Times New Roman" panose="02020603050405020304" pitchFamily="18" charset="0"/>
              </a:rPr>
              <a:t>自然科学</a:t>
            </a:r>
            <a:r>
              <a:rPr lang="zh-CN" altLang="en-US" sz="2000" b="1" dirty="0" smtClean="0">
                <a:latin typeface="Times New Roman" panose="02020603050405020304" pitchFamily="18" charset="0"/>
                <a:cs typeface="Times New Roman" panose="02020603050405020304" pitchFamily="18" charset="0"/>
              </a:rPr>
              <a:t>基金青年基金</a:t>
            </a:r>
            <a:endParaRPr lang="en-US" altLang="zh-CN" sz="2000" b="1" dirty="0" smtClean="0">
              <a:latin typeface="Times New Roman" panose="02020603050405020304" pitchFamily="18" charset="0"/>
              <a:cs typeface="Times New Roman" panose="02020603050405020304" pitchFamily="18" charset="0"/>
            </a:endParaRPr>
          </a:p>
          <a:p>
            <a:pPr>
              <a:lnSpc>
                <a:spcPct val="150000"/>
              </a:lnSpc>
            </a:pPr>
            <a:r>
              <a:rPr lang="zh-CN" altLang="en-US" sz="2000" b="1" dirty="0" smtClean="0">
                <a:latin typeface="Times New Roman" panose="02020603050405020304" pitchFamily="18" charset="0"/>
                <a:cs typeface="Times New Roman" panose="02020603050405020304" pitchFamily="18" charset="0"/>
              </a:rPr>
              <a:t>国家</a:t>
            </a:r>
            <a:r>
              <a:rPr lang="zh-CN" altLang="en-US" sz="2000" b="1" dirty="0">
                <a:latin typeface="Times New Roman" panose="02020603050405020304" pitchFamily="18" charset="0"/>
                <a:cs typeface="Times New Roman" panose="02020603050405020304" pitchFamily="18" charset="0"/>
              </a:rPr>
              <a:t>自然科学</a:t>
            </a:r>
            <a:r>
              <a:rPr lang="zh-CN" altLang="en-US" sz="2000" b="1" dirty="0" smtClean="0">
                <a:latin typeface="Times New Roman" panose="02020603050405020304" pitchFamily="18" charset="0"/>
                <a:cs typeface="Times New Roman" panose="02020603050405020304" pitchFamily="18" charset="0"/>
              </a:rPr>
              <a:t>基金面上项目</a:t>
            </a:r>
            <a:endParaRPr lang="en-US" altLang="zh-CN" sz="2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2306264"/>
      </p:ext>
    </p:extLst>
  </p:cSld>
  <p:clrMapOvr>
    <a:masterClrMapping/>
  </p:clrMapOvr>
  <p:transition advTm="71578"/>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3648" y="260648"/>
            <a:ext cx="6001964" cy="707886"/>
          </a:xfrm>
          <a:prstGeom prst="rect">
            <a:avLst/>
          </a:prstGeom>
          <a:noFill/>
        </p:spPr>
        <p:txBody>
          <a:bodyPr wrap="none" rtlCol="0">
            <a:spAutoFit/>
          </a:bodyPr>
          <a:lstStyle/>
          <a:p>
            <a:r>
              <a:rPr lang="zh-CN" altLang="en-US" sz="4000" b="1" dirty="0" smtClean="0">
                <a:solidFill>
                  <a:srgbClr val="0000FF"/>
                </a:solidFill>
              </a:rPr>
              <a:t>中国博士后基金</a:t>
            </a:r>
            <a:r>
              <a:rPr lang="en-US" altLang="zh-CN" sz="4000" b="1" dirty="0" smtClean="0">
                <a:solidFill>
                  <a:srgbClr val="0000FF"/>
                </a:solidFill>
              </a:rPr>
              <a:t>-</a:t>
            </a:r>
            <a:r>
              <a:rPr lang="zh-CN" altLang="en-US" sz="4000" b="1" dirty="0" smtClean="0">
                <a:solidFill>
                  <a:srgbClr val="0000FF"/>
                </a:solidFill>
              </a:rPr>
              <a:t>面上资助</a:t>
            </a:r>
            <a:endParaRPr lang="zh-CN" altLang="en-US" sz="4000" b="1" dirty="0">
              <a:solidFill>
                <a:srgbClr val="0000FF"/>
              </a:solidFill>
            </a:endParaRPr>
          </a:p>
        </p:txBody>
      </p:sp>
      <p:sp>
        <p:nvSpPr>
          <p:cNvPr id="5" name="矩形 4"/>
          <p:cNvSpPr/>
          <p:nvPr/>
        </p:nvSpPr>
        <p:spPr>
          <a:xfrm>
            <a:off x="611560" y="1700808"/>
            <a:ext cx="7848872" cy="1880579"/>
          </a:xfrm>
          <a:prstGeom prst="rect">
            <a:avLst/>
          </a:prstGeom>
        </p:spPr>
        <p:txBody>
          <a:bodyPr wrap="square">
            <a:spAutoFit/>
          </a:bodyPr>
          <a:lstStyle/>
          <a:p>
            <a:pPr>
              <a:lnSpc>
                <a:spcPct val="150000"/>
              </a:lnSpc>
            </a:pPr>
            <a:r>
              <a:rPr lang="zh-CN" altLang="en-US" sz="2000" b="1" dirty="0" smtClean="0">
                <a:latin typeface="Times New Roman" panose="02020603050405020304" pitchFamily="18" charset="0"/>
                <a:cs typeface="Times New Roman" panose="02020603050405020304" pitchFamily="18" charset="0"/>
              </a:rPr>
              <a:t>    面</a:t>
            </a:r>
            <a:r>
              <a:rPr lang="zh-CN" altLang="en-US" sz="2000" b="1" dirty="0">
                <a:latin typeface="Times New Roman" panose="02020603050405020304" pitchFamily="18" charset="0"/>
                <a:cs typeface="Times New Roman" panose="02020603050405020304" pitchFamily="18" charset="0"/>
              </a:rPr>
              <a:t>上资助是给予博士后研究人员在站期间从事自主创新研究的</a:t>
            </a:r>
            <a:r>
              <a:rPr lang="zh-CN" altLang="en-US" sz="2000" b="1" dirty="0">
                <a:solidFill>
                  <a:srgbClr val="FF0000"/>
                </a:solidFill>
                <a:latin typeface="Times New Roman" panose="02020603050405020304" pitchFamily="18" charset="0"/>
                <a:cs typeface="Times New Roman" panose="02020603050405020304" pitchFamily="18" charset="0"/>
              </a:rPr>
              <a:t>科研启动或补充经费</a:t>
            </a:r>
            <a:r>
              <a:rPr lang="zh-CN" altLang="en-US" sz="2000" b="1" dirty="0">
                <a:latin typeface="Times New Roman" panose="02020603050405020304" pitchFamily="18" charset="0"/>
                <a:cs typeface="Times New Roman" panose="02020603050405020304" pitchFamily="18" charset="0"/>
              </a:rPr>
              <a:t>。经过专家通讯评议确定资助对象。资助标准分两个等次，</a:t>
            </a:r>
            <a:r>
              <a:rPr lang="zh-CN" altLang="en-US" sz="2000" b="1" dirty="0">
                <a:solidFill>
                  <a:srgbClr val="FF0000"/>
                </a:solidFill>
                <a:latin typeface="Times New Roman" panose="02020603050405020304" pitchFamily="18" charset="0"/>
                <a:cs typeface="Times New Roman" panose="02020603050405020304" pitchFamily="18" charset="0"/>
              </a:rPr>
              <a:t>一等</a:t>
            </a:r>
            <a:r>
              <a:rPr lang="en-US" altLang="zh-CN" sz="2000" b="1" dirty="0">
                <a:solidFill>
                  <a:srgbClr val="FF0000"/>
                </a:solidFill>
                <a:latin typeface="Times New Roman" panose="02020603050405020304" pitchFamily="18" charset="0"/>
                <a:cs typeface="Times New Roman" panose="02020603050405020304" pitchFamily="18" charset="0"/>
              </a:rPr>
              <a:t>8</a:t>
            </a:r>
            <a:r>
              <a:rPr lang="zh-CN" altLang="en-US" sz="2000" b="1" dirty="0">
                <a:solidFill>
                  <a:srgbClr val="FF0000"/>
                </a:solidFill>
                <a:latin typeface="Times New Roman" panose="02020603050405020304" pitchFamily="18" charset="0"/>
                <a:cs typeface="Times New Roman" panose="02020603050405020304" pitchFamily="18" charset="0"/>
              </a:rPr>
              <a:t>万元，二等</a:t>
            </a:r>
            <a:r>
              <a:rPr lang="en-US" altLang="zh-CN" sz="2000" b="1" dirty="0">
                <a:solidFill>
                  <a:srgbClr val="FF0000"/>
                </a:solidFill>
                <a:latin typeface="Times New Roman" panose="02020603050405020304" pitchFamily="18" charset="0"/>
                <a:cs typeface="Times New Roman" panose="02020603050405020304" pitchFamily="18" charset="0"/>
              </a:rPr>
              <a:t>5</a:t>
            </a:r>
            <a:r>
              <a:rPr lang="zh-CN" altLang="en-US" sz="2000" b="1" dirty="0">
                <a:solidFill>
                  <a:srgbClr val="FF0000"/>
                </a:solidFill>
                <a:latin typeface="Times New Roman" panose="02020603050405020304" pitchFamily="18" charset="0"/>
                <a:cs typeface="Times New Roman" panose="02020603050405020304" pitchFamily="18" charset="0"/>
              </a:rPr>
              <a:t>万元</a:t>
            </a:r>
            <a:r>
              <a:rPr lang="zh-CN" altLang="en-US" sz="2000" b="1" dirty="0">
                <a:latin typeface="Times New Roman" panose="02020603050405020304" pitchFamily="18" charset="0"/>
                <a:cs typeface="Times New Roman" panose="02020603050405020304" pitchFamily="18" charset="0"/>
              </a:rPr>
              <a:t>。 </a:t>
            </a:r>
            <a:r>
              <a:rPr lang="en-US" altLang="zh-CN" sz="2000" b="1" dirty="0">
                <a:latin typeface="Times New Roman" panose="02020603050405020304" pitchFamily="18" charset="0"/>
                <a:cs typeface="Times New Roman" panose="02020603050405020304" pitchFamily="18" charset="0"/>
              </a:rPr>
              <a:t>2018</a:t>
            </a:r>
            <a:r>
              <a:rPr lang="zh-CN" altLang="en-US" sz="2000" b="1" dirty="0">
                <a:latin typeface="Times New Roman" panose="02020603050405020304" pitchFamily="18" charset="0"/>
                <a:cs typeface="Times New Roman" panose="02020603050405020304" pitchFamily="18" charset="0"/>
              </a:rPr>
              <a:t>年拟资助人数为当年进站人数的</a:t>
            </a:r>
            <a:r>
              <a:rPr lang="zh-CN" altLang="en-US" sz="2000" b="1" dirty="0">
                <a:solidFill>
                  <a:srgbClr val="FF0000"/>
                </a:solidFill>
                <a:latin typeface="Times New Roman" panose="02020603050405020304" pitchFamily="18" charset="0"/>
                <a:cs typeface="Times New Roman" panose="02020603050405020304" pitchFamily="18" charset="0"/>
              </a:rPr>
              <a:t>三分之一</a:t>
            </a:r>
            <a:r>
              <a:rPr lang="zh-CN" altLang="en-US" sz="2000" b="1" dirty="0" smtClean="0">
                <a:latin typeface="Times New Roman" panose="02020603050405020304" pitchFamily="18" charset="0"/>
                <a:cs typeface="Times New Roman" panose="02020603050405020304" pitchFamily="18" charset="0"/>
              </a:rPr>
              <a:t>左右。</a:t>
            </a:r>
            <a:endParaRPr lang="zh-CN" alt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5758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984785"/>
            <a:ext cx="8712968" cy="5324535"/>
          </a:xfrm>
          <a:prstGeom prst="rect">
            <a:avLst/>
          </a:prstGeom>
        </p:spPr>
        <p:txBody>
          <a:bodyPr wrap="square">
            <a:spAutoFit/>
          </a:bodyPr>
          <a:lstStyle/>
          <a:p>
            <a:r>
              <a:rPr lang="en-US" altLang="zh-CN" sz="2000" b="1" dirty="0" smtClean="0">
                <a:latin typeface="Times New Roman" panose="02020603050405020304" pitchFamily="18" charset="0"/>
                <a:cs typeface="Times New Roman" panose="02020603050405020304" pitchFamily="18" charset="0"/>
              </a:rPr>
              <a:t>1</a:t>
            </a:r>
            <a:r>
              <a:rPr lang="en-US" altLang="zh-CN" sz="2000" b="1" dirty="0">
                <a:latin typeface="Times New Roman" panose="02020603050405020304" pitchFamily="18" charset="0"/>
                <a:cs typeface="Times New Roman" panose="02020603050405020304" pitchFamily="18" charset="0"/>
              </a:rPr>
              <a:t>.</a:t>
            </a:r>
            <a:r>
              <a:rPr lang="zh-CN" altLang="en-US" sz="2000" b="1" dirty="0">
                <a:latin typeface="Times New Roman" panose="02020603050405020304" pitchFamily="18" charset="0"/>
                <a:cs typeface="Times New Roman" panose="02020603050405020304" pitchFamily="18" charset="0"/>
              </a:rPr>
              <a:t>在站博士后研究人员</a:t>
            </a:r>
            <a:r>
              <a:rPr lang="zh-CN" altLang="en-US" sz="2000" b="1" dirty="0" smtClean="0">
                <a:latin typeface="Times New Roman" panose="02020603050405020304" pitchFamily="18" charset="0"/>
                <a:cs typeface="Times New Roman" panose="02020603050405020304" pitchFamily="18" charset="0"/>
              </a:rPr>
              <a:t>；</a:t>
            </a:r>
            <a:endParaRPr lang="en-US" altLang="zh-CN" sz="2000" b="1" dirty="0" smtClean="0">
              <a:latin typeface="Times New Roman" panose="02020603050405020304" pitchFamily="18" charset="0"/>
              <a:cs typeface="Times New Roman" panose="02020603050405020304" pitchFamily="18" charset="0"/>
            </a:endParaRPr>
          </a:p>
          <a:p>
            <a:endParaRPr lang="zh-CN" altLang="en-US" sz="2000" b="1" dirty="0">
              <a:latin typeface="Times New Roman" panose="02020603050405020304" pitchFamily="18" charset="0"/>
              <a:cs typeface="Times New Roman" panose="02020603050405020304" pitchFamily="18" charset="0"/>
            </a:endParaRPr>
          </a:p>
          <a:p>
            <a:r>
              <a:rPr lang="en-US" altLang="zh-CN" sz="2000" b="1" dirty="0">
                <a:latin typeface="Times New Roman" panose="02020603050405020304" pitchFamily="18" charset="0"/>
                <a:cs typeface="Times New Roman" panose="02020603050405020304" pitchFamily="18" charset="0"/>
              </a:rPr>
              <a:t>2.</a:t>
            </a:r>
            <a:r>
              <a:rPr lang="zh-CN" altLang="en-US" sz="2000" b="1" dirty="0">
                <a:latin typeface="Times New Roman" panose="02020603050405020304" pitchFamily="18" charset="0"/>
                <a:cs typeface="Times New Roman" panose="02020603050405020304" pitchFamily="18" charset="0"/>
              </a:rPr>
              <a:t>具备良好的思想品德、较高的学术水平和较强的科研能力</a:t>
            </a:r>
            <a:r>
              <a:rPr lang="zh-CN" altLang="en-US" sz="2000" b="1" dirty="0" smtClean="0">
                <a:latin typeface="Times New Roman" panose="02020603050405020304" pitchFamily="18" charset="0"/>
                <a:cs typeface="Times New Roman" panose="02020603050405020304" pitchFamily="18" charset="0"/>
              </a:rPr>
              <a:t>；</a:t>
            </a:r>
            <a:endParaRPr lang="en-US" altLang="zh-CN" sz="2000" b="1" dirty="0" smtClean="0">
              <a:latin typeface="Times New Roman" panose="02020603050405020304" pitchFamily="18" charset="0"/>
              <a:cs typeface="Times New Roman" panose="02020603050405020304" pitchFamily="18" charset="0"/>
            </a:endParaRPr>
          </a:p>
          <a:p>
            <a:endParaRPr lang="zh-CN" altLang="en-US" sz="2000" b="1" dirty="0">
              <a:latin typeface="Times New Roman" panose="02020603050405020304" pitchFamily="18" charset="0"/>
              <a:cs typeface="Times New Roman" panose="02020603050405020304" pitchFamily="18" charset="0"/>
            </a:endParaRPr>
          </a:p>
          <a:p>
            <a:r>
              <a:rPr lang="en-US" altLang="zh-CN" sz="2000" b="1" dirty="0">
                <a:latin typeface="Times New Roman" panose="02020603050405020304" pitchFamily="18" charset="0"/>
                <a:cs typeface="Times New Roman" panose="02020603050405020304" pitchFamily="18" charset="0"/>
              </a:rPr>
              <a:t>3.</a:t>
            </a:r>
            <a:r>
              <a:rPr lang="zh-CN" altLang="en-US" sz="2000" b="1" dirty="0">
                <a:latin typeface="Times New Roman" panose="02020603050405020304" pitchFamily="18" charset="0"/>
                <a:cs typeface="Times New Roman" panose="02020603050405020304" pitchFamily="18" charset="0"/>
              </a:rPr>
              <a:t>申请面上资助的项目应具有</a:t>
            </a:r>
            <a:r>
              <a:rPr lang="zh-CN" altLang="en-US" sz="2000" b="1" dirty="0">
                <a:solidFill>
                  <a:srgbClr val="FF0000"/>
                </a:solidFill>
                <a:latin typeface="Times New Roman" panose="02020603050405020304" pitchFamily="18" charset="0"/>
                <a:cs typeface="Times New Roman" panose="02020603050405020304" pitchFamily="18" charset="0"/>
              </a:rPr>
              <a:t>基础性、原创性和前瞻性</a:t>
            </a:r>
            <a:r>
              <a:rPr lang="zh-CN" altLang="en-US" sz="2000" b="1" dirty="0">
                <a:latin typeface="Times New Roman" panose="02020603050405020304" pitchFamily="18" charset="0"/>
                <a:cs typeface="Times New Roman" panose="02020603050405020304" pitchFamily="18" charset="0"/>
              </a:rPr>
              <a:t>，具有重要科学意义和应用价值，且为本人承担</a:t>
            </a:r>
            <a:r>
              <a:rPr lang="zh-CN" altLang="en-US" sz="2000" b="1" dirty="0" smtClean="0">
                <a:latin typeface="Times New Roman" panose="02020603050405020304" pitchFamily="18" charset="0"/>
                <a:cs typeface="Times New Roman" panose="02020603050405020304" pitchFamily="18" charset="0"/>
              </a:rPr>
              <a:t>；</a:t>
            </a:r>
            <a:endParaRPr lang="en-US" altLang="zh-CN" sz="2000" b="1" dirty="0" smtClean="0">
              <a:latin typeface="Times New Roman" panose="02020603050405020304" pitchFamily="18" charset="0"/>
              <a:cs typeface="Times New Roman" panose="02020603050405020304" pitchFamily="18" charset="0"/>
            </a:endParaRPr>
          </a:p>
          <a:p>
            <a:endParaRPr lang="zh-CN" altLang="en-US" sz="2000" b="1" dirty="0">
              <a:latin typeface="Times New Roman" panose="02020603050405020304" pitchFamily="18" charset="0"/>
              <a:cs typeface="Times New Roman" panose="02020603050405020304" pitchFamily="18" charset="0"/>
            </a:endParaRPr>
          </a:p>
          <a:p>
            <a:r>
              <a:rPr lang="en-US" altLang="zh-CN" sz="2000" b="1" dirty="0">
                <a:latin typeface="Times New Roman" panose="02020603050405020304" pitchFamily="18" charset="0"/>
                <a:cs typeface="Times New Roman" panose="02020603050405020304" pitchFamily="18" charset="0"/>
              </a:rPr>
              <a:t>4.</a:t>
            </a:r>
            <a:r>
              <a:rPr lang="zh-CN" altLang="en-US" sz="2000" b="1" dirty="0">
                <a:latin typeface="Times New Roman" panose="02020603050405020304" pitchFamily="18" charset="0"/>
                <a:cs typeface="Times New Roman" panose="02020603050405020304" pitchFamily="18" charset="0"/>
              </a:rPr>
              <a:t>博士后进站后</a:t>
            </a:r>
            <a:r>
              <a:rPr lang="zh-CN" altLang="en-US" sz="2000" b="1" dirty="0">
                <a:solidFill>
                  <a:srgbClr val="FF0000"/>
                </a:solidFill>
                <a:latin typeface="Times New Roman" panose="02020603050405020304" pitchFamily="18" charset="0"/>
                <a:cs typeface="Times New Roman" panose="02020603050405020304" pitchFamily="18" charset="0"/>
              </a:rPr>
              <a:t>一年半以内</a:t>
            </a:r>
            <a:r>
              <a:rPr lang="zh-CN" altLang="en-US" sz="2000" b="1" dirty="0">
                <a:latin typeface="Times New Roman" panose="02020603050405020304" pitchFamily="18" charset="0"/>
                <a:cs typeface="Times New Roman" panose="02020603050405020304" pitchFamily="18" charset="0"/>
              </a:rPr>
              <a:t>可以</a:t>
            </a:r>
            <a:r>
              <a:rPr lang="zh-CN" altLang="en-US" sz="2000" b="1" dirty="0">
                <a:solidFill>
                  <a:srgbClr val="FF0000"/>
                </a:solidFill>
                <a:latin typeface="Times New Roman" panose="02020603050405020304" pitchFamily="18" charset="0"/>
                <a:cs typeface="Times New Roman" panose="02020603050405020304" pitchFamily="18" charset="0"/>
              </a:rPr>
              <a:t>多次</a:t>
            </a:r>
            <a:r>
              <a:rPr lang="zh-CN" altLang="en-US" sz="2000" b="1" dirty="0">
                <a:latin typeface="Times New Roman" panose="02020603050405020304" pitchFamily="18" charset="0"/>
                <a:cs typeface="Times New Roman" panose="02020603050405020304" pitchFamily="18" charset="0"/>
              </a:rPr>
              <a:t>申请，每站</a:t>
            </a:r>
            <a:r>
              <a:rPr lang="zh-CN" altLang="en-US" sz="2000" b="1" dirty="0">
                <a:solidFill>
                  <a:srgbClr val="FF0000"/>
                </a:solidFill>
                <a:latin typeface="Times New Roman" panose="02020603050405020304" pitchFamily="18" charset="0"/>
                <a:cs typeface="Times New Roman" panose="02020603050405020304" pitchFamily="18" charset="0"/>
              </a:rPr>
              <a:t>只能获得一次</a:t>
            </a:r>
            <a:r>
              <a:rPr lang="zh-CN" altLang="en-US" sz="2000" b="1" dirty="0">
                <a:latin typeface="Times New Roman" panose="02020603050405020304" pitchFamily="18" charset="0"/>
                <a:cs typeface="Times New Roman" panose="02020603050405020304" pitchFamily="18" charset="0"/>
              </a:rPr>
              <a:t>面上资助</a:t>
            </a:r>
            <a:r>
              <a:rPr lang="zh-CN" altLang="en-US" sz="2000" b="1" dirty="0" smtClean="0">
                <a:latin typeface="Times New Roman" panose="02020603050405020304" pitchFamily="18" charset="0"/>
                <a:cs typeface="Times New Roman" panose="02020603050405020304" pitchFamily="18" charset="0"/>
              </a:rPr>
              <a:t>；</a:t>
            </a:r>
            <a:endParaRPr lang="en-US" altLang="zh-CN" sz="2000" b="1" dirty="0" smtClean="0">
              <a:latin typeface="Times New Roman" panose="02020603050405020304" pitchFamily="18" charset="0"/>
              <a:cs typeface="Times New Roman" panose="02020603050405020304" pitchFamily="18" charset="0"/>
            </a:endParaRPr>
          </a:p>
          <a:p>
            <a:endParaRPr lang="zh-CN" altLang="en-US" sz="2000" b="1" dirty="0">
              <a:latin typeface="Times New Roman" panose="02020603050405020304" pitchFamily="18" charset="0"/>
              <a:cs typeface="Times New Roman" panose="02020603050405020304" pitchFamily="18" charset="0"/>
            </a:endParaRPr>
          </a:p>
          <a:p>
            <a:r>
              <a:rPr lang="en-US" altLang="zh-CN" sz="2000" b="1" dirty="0">
                <a:latin typeface="Times New Roman" panose="02020603050405020304" pitchFamily="18" charset="0"/>
                <a:cs typeface="Times New Roman" panose="02020603050405020304" pitchFamily="18" charset="0"/>
              </a:rPr>
              <a:t>5.</a:t>
            </a:r>
            <a:r>
              <a:rPr lang="zh-CN" altLang="en-US" sz="2000" b="1" dirty="0">
                <a:latin typeface="Times New Roman" panose="02020603050405020304" pitchFamily="18" charset="0"/>
                <a:cs typeface="Times New Roman" panose="02020603050405020304" pitchFamily="18" charset="0"/>
              </a:rPr>
              <a:t>入选“博士后国际交流计划”、“中德博士后交流项目”和“香江学者计划”的派出人员在未结束派出工作前不可申请，已结束国（境）外研究工作后继续在我院开展博士后研究工作的，可以申请，但须由所在研究所出具证明</a:t>
            </a:r>
            <a:r>
              <a:rPr lang="zh-CN" altLang="en-US" sz="2000" b="1" dirty="0" smtClean="0">
                <a:latin typeface="Times New Roman" panose="02020603050405020304" pitchFamily="18" charset="0"/>
                <a:cs typeface="Times New Roman" panose="02020603050405020304" pitchFamily="18" charset="0"/>
              </a:rPr>
              <a:t>；</a:t>
            </a:r>
            <a:endParaRPr lang="en-US" altLang="zh-CN" sz="2000" b="1" dirty="0" smtClean="0">
              <a:latin typeface="Times New Roman" panose="02020603050405020304" pitchFamily="18" charset="0"/>
              <a:cs typeface="Times New Roman" panose="02020603050405020304" pitchFamily="18" charset="0"/>
            </a:endParaRPr>
          </a:p>
          <a:p>
            <a:endParaRPr lang="zh-CN" altLang="en-US" sz="2000" b="1" dirty="0">
              <a:latin typeface="Times New Roman" panose="02020603050405020304" pitchFamily="18" charset="0"/>
              <a:cs typeface="Times New Roman" panose="02020603050405020304" pitchFamily="18" charset="0"/>
            </a:endParaRPr>
          </a:p>
          <a:p>
            <a:r>
              <a:rPr lang="en-US" altLang="zh-CN" sz="2000" b="1" dirty="0">
                <a:latin typeface="Times New Roman" panose="02020603050405020304" pitchFamily="18" charset="0"/>
                <a:cs typeface="Times New Roman" panose="02020603050405020304" pitchFamily="18" charset="0"/>
              </a:rPr>
              <a:t>6.</a:t>
            </a:r>
            <a:r>
              <a:rPr lang="zh-CN" altLang="en-US" sz="2000" b="1" dirty="0">
                <a:latin typeface="Times New Roman" panose="02020603050405020304" pitchFamily="18" charset="0"/>
                <a:cs typeface="Times New Roman" panose="02020603050405020304" pitchFamily="18" charset="0"/>
              </a:rPr>
              <a:t>不限制申请人数</a:t>
            </a:r>
            <a:r>
              <a:rPr lang="zh-CN" altLang="en-US" sz="2000" b="1" dirty="0" smtClean="0">
                <a:latin typeface="Times New Roman" panose="02020603050405020304" pitchFamily="18" charset="0"/>
                <a:cs typeface="Times New Roman" panose="02020603050405020304" pitchFamily="18" charset="0"/>
              </a:rPr>
              <a:t>；</a:t>
            </a:r>
            <a:endParaRPr lang="en-US" altLang="zh-CN" sz="2000" b="1" dirty="0" smtClean="0">
              <a:latin typeface="Times New Roman" panose="02020603050405020304" pitchFamily="18" charset="0"/>
              <a:cs typeface="Times New Roman" panose="02020603050405020304" pitchFamily="18" charset="0"/>
            </a:endParaRPr>
          </a:p>
          <a:p>
            <a:endParaRPr lang="zh-CN" altLang="en-US" sz="2000" b="1" dirty="0">
              <a:latin typeface="Times New Roman" panose="02020603050405020304" pitchFamily="18" charset="0"/>
              <a:cs typeface="Times New Roman" panose="02020603050405020304" pitchFamily="18" charset="0"/>
            </a:endParaRPr>
          </a:p>
          <a:p>
            <a:r>
              <a:rPr lang="en-US" altLang="zh-CN" sz="2000" b="1" dirty="0">
                <a:latin typeface="Times New Roman" panose="02020603050405020304" pitchFamily="18" charset="0"/>
                <a:cs typeface="Times New Roman" panose="02020603050405020304" pitchFamily="18" charset="0"/>
              </a:rPr>
              <a:t>7.</a:t>
            </a:r>
            <a:r>
              <a:rPr lang="zh-CN" altLang="en-US" sz="2000" b="1" dirty="0">
                <a:latin typeface="Times New Roman" panose="02020603050405020304" pitchFamily="18" charset="0"/>
                <a:cs typeface="Times New Roman" panose="02020603050405020304" pitchFamily="18" charset="0"/>
              </a:rPr>
              <a:t>涉密项目不允许申报。</a:t>
            </a:r>
          </a:p>
        </p:txBody>
      </p:sp>
      <p:sp>
        <p:nvSpPr>
          <p:cNvPr id="3" name="矩形 2"/>
          <p:cNvSpPr/>
          <p:nvPr/>
        </p:nvSpPr>
        <p:spPr>
          <a:xfrm>
            <a:off x="3337190" y="116632"/>
            <a:ext cx="2242922" cy="707886"/>
          </a:xfrm>
          <a:prstGeom prst="rect">
            <a:avLst/>
          </a:prstGeom>
        </p:spPr>
        <p:txBody>
          <a:bodyPr wrap="none">
            <a:spAutoFit/>
          </a:bodyPr>
          <a:lstStyle/>
          <a:p>
            <a:r>
              <a:rPr lang="zh-CN" altLang="en-US" sz="4000" b="1" dirty="0" smtClean="0">
                <a:solidFill>
                  <a:srgbClr val="0000FF"/>
                </a:solidFill>
              </a:rPr>
              <a:t>申报</a:t>
            </a:r>
            <a:r>
              <a:rPr lang="zh-CN" altLang="en-US" sz="4000" b="1" dirty="0">
                <a:solidFill>
                  <a:srgbClr val="0000FF"/>
                </a:solidFill>
              </a:rPr>
              <a:t>条件</a:t>
            </a:r>
            <a:endParaRPr lang="zh-CN" altLang="en-US" sz="4000" dirty="0">
              <a:solidFill>
                <a:srgbClr val="0000FF"/>
              </a:solidFill>
            </a:endParaRPr>
          </a:p>
        </p:txBody>
      </p:sp>
    </p:spTree>
    <p:extLst>
      <p:ext uri="{BB962C8B-B14F-4D97-AF65-F5344CB8AC3E}">
        <p14:creationId xmlns:p14="http://schemas.microsoft.com/office/powerpoint/2010/main" val="3968258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260648"/>
            <a:ext cx="6001964" cy="707886"/>
          </a:xfrm>
          <a:prstGeom prst="rect">
            <a:avLst/>
          </a:prstGeom>
          <a:noFill/>
        </p:spPr>
        <p:txBody>
          <a:bodyPr wrap="none" rtlCol="0">
            <a:spAutoFit/>
          </a:bodyPr>
          <a:lstStyle/>
          <a:p>
            <a:r>
              <a:rPr lang="zh-CN" altLang="en-US" sz="4000" b="1" dirty="0" smtClean="0">
                <a:solidFill>
                  <a:srgbClr val="0000FF"/>
                </a:solidFill>
              </a:rPr>
              <a:t>中国博士后基金</a:t>
            </a:r>
            <a:r>
              <a:rPr lang="en-US" altLang="zh-CN" sz="4000" b="1" dirty="0" smtClean="0">
                <a:solidFill>
                  <a:srgbClr val="0000FF"/>
                </a:solidFill>
              </a:rPr>
              <a:t>-</a:t>
            </a:r>
            <a:r>
              <a:rPr lang="zh-CN" altLang="en-US" sz="4000" b="1" dirty="0" smtClean="0">
                <a:solidFill>
                  <a:srgbClr val="0000FF"/>
                </a:solidFill>
              </a:rPr>
              <a:t>特别资助</a:t>
            </a:r>
            <a:endParaRPr lang="zh-CN" altLang="en-US" sz="4000" b="1" dirty="0">
              <a:solidFill>
                <a:srgbClr val="0000FF"/>
              </a:solidFill>
            </a:endParaRPr>
          </a:p>
        </p:txBody>
      </p:sp>
      <p:sp>
        <p:nvSpPr>
          <p:cNvPr id="3" name="矩形 2"/>
          <p:cNvSpPr/>
          <p:nvPr/>
        </p:nvSpPr>
        <p:spPr>
          <a:xfrm>
            <a:off x="467544" y="1772816"/>
            <a:ext cx="8208912" cy="1334276"/>
          </a:xfrm>
          <a:prstGeom prst="rect">
            <a:avLst/>
          </a:prstGeom>
        </p:spPr>
        <p:txBody>
          <a:bodyPr wrap="square">
            <a:spAutoFit/>
          </a:bodyPr>
          <a:lstStyle/>
          <a:p>
            <a:pPr>
              <a:lnSpc>
                <a:spcPct val="140000"/>
              </a:lnSpc>
              <a:defRPr/>
            </a:pPr>
            <a:r>
              <a:rPr lang="zh-CN" altLang="en-US" sz="2000" b="1" dirty="0" smtClean="0">
                <a:latin typeface="Times New Roman" panose="02020603050405020304" pitchFamily="18" charset="0"/>
                <a:cs typeface="Times New Roman" panose="02020603050405020304" pitchFamily="18" charset="0"/>
              </a:rPr>
              <a:t>        特别</a:t>
            </a:r>
            <a:r>
              <a:rPr lang="zh-CN" altLang="en-US" sz="2000" b="1" dirty="0">
                <a:latin typeface="Times New Roman" panose="02020603050405020304" pitchFamily="18" charset="0"/>
                <a:cs typeface="Times New Roman" panose="02020603050405020304" pitchFamily="18" charset="0"/>
              </a:rPr>
              <a:t>资助是为了鼓励博士后研究人员</a:t>
            </a:r>
            <a:r>
              <a:rPr lang="zh-CN" altLang="en-US" sz="2000" b="1" dirty="0">
                <a:solidFill>
                  <a:srgbClr val="FF0000"/>
                </a:solidFill>
                <a:latin typeface="Times New Roman" panose="02020603050405020304" pitchFamily="18" charset="0"/>
                <a:cs typeface="Times New Roman" panose="02020603050405020304" pitchFamily="18" charset="0"/>
              </a:rPr>
              <a:t>增强</a:t>
            </a:r>
            <a:r>
              <a:rPr lang="zh-CN" altLang="en-US" sz="2000" b="1" dirty="0">
                <a:latin typeface="Times New Roman" panose="02020603050405020304" pitchFamily="18" charset="0"/>
                <a:cs typeface="Times New Roman" panose="02020603050405020304" pitchFamily="18" charset="0"/>
              </a:rPr>
              <a:t>研究创新</a:t>
            </a:r>
            <a:r>
              <a:rPr lang="zh-CN" altLang="en-US" sz="2000" b="1" dirty="0" smtClean="0">
                <a:latin typeface="Times New Roman" panose="02020603050405020304" pitchFamily="18" charset="0"/>
                <a:cs typeface="Times New Roman" panose="02020603050405020304" pitchFamily="18" charset="0"/>
              </a:rPr>
              <a:t>能力</a:t>
            </a:r>
            <a:r>
              <a:rPr lang="zh-CN" altLang="en-US" sz="2000" b="1" dirty="0">
                <a:latin typeface="Times New Roman" panose="02020603050405020304" pitchFamily="18" charset="0"/>
                <a:cs typeface="Times New Roman" panose="02020603050405020304" pitchFamily="18" charset="0"/>
              </a:rPr>
              <a:t>，对其中一部分</a:t>
            </a:r>
            <a:r>
              <a:rPr lang="zh-CN" altLang="en-US" sz="2000" b="1" dirty="0">
                <a:solidFill>
                  <a:srgbClr val="FF0000"/>
                </a:solidFill>
                <a:latin typeface="Times New Roman" panose="02020603050405020304" pitchFamily="18" charset="0"/>
                <a:cs typeface="Times New Roman" panose="02020603050405020304" pitchFamily="18" charset="0"/>
              </a:rPr>
              <a:t>非常优秀的博士后</a:t>
            </a:r>
            <a:r>
              <a:rPr lang="zh-CN" altLang="en-US" sz="2000" b="1" dirty="0">
                <a:latin typeface="Times New Roman" panose="02020603050405020304" pitchFamily="18" charset="0"/>
                <a:cs typeface="Times New Roman" panose="02020603050405020304" pitchFamily="18" charset="0"/>
              </a:rPr>
              <a:t>研究人员实施的资助</a:t>
            </a:r>
            <a:r>
              <a:rPr lang="zh-CN" altLang="en-US" sz="2000" b="1" dirty="0" smtClean="0">
                <a:latin typeface="Times New Roman" panose="02020603050405020304" pitchFamily="18" charset="0"/>
                <a:cs typeface="Times New Roman" panose="02020603050405020304" pitchFamily="18" charset="0"/>
              </a:rPr>
              <a:t>。经过</a:t>
            </a:r>
            <a:r>
              <a:rPr lang="zh-CN" altLang="en-US" sz="2000" b="1" dirty="0">
                <a:solidFill>
                  <a:srgbClr val="FF0000"/>
                </a:solidFill>
                <a:latin typeface="Times New Roman" panose="02020603050405020304" pitchFamily="18" charset="0"/>
                <a:cs typeface="Times New Roman" panose="02020603050405020304" pitchFamily="18" charset="0"/>
              </a:rPr>
              <a:t>专家通讯评议</a:t>
            </a:r>
            <a:r>
              <a:rPr lang="zh-CN" altLang="en-US" sz="2000" b="1" dirty="0">
                <a:latin typeface="Times New Roman" panose="02020603050405020304" pitchFamily="18" charset="0"/>
                <a:cs typeface="Times New Roman" panose="02020603050405020304" pitchFamily="18" charset="0"/>
              </a:rPr>
              <a:t>和</a:t>
            </a:r>
            <a:r>
              <a:rPr lang="zh-CN" altLang="en-US" sz="2000" b="1" dirty="0">
                <a:solidFill>
                  <a:srgbClr val="FF0000"/>
                </a:solidFill>
                <a:latin typeface="Times New Roman" panose="02020603050405020304" pitchFamily="18" charset="0"/>
                <a:cs typeface="Times New Roman" panose="02020603050405020304" pitchFamily="18" charset="0"/>
              </a:rPr>
              <a:t>会议评议</a:t>
            </a:r>
            <a:r>
              <a:rPr lang="zh-CN" altLang="en-US" sz="2000" b="1" dirty="0">
                <a:latin typeface="Times New Roman" panose="02020603050405020304" pitchFamily="18" charset="0"/>
                <a:cs typeface="Times New Roman" panose="02020603050405020304" pitchFamily="18" charset="0"/>
              </a:rPr>
              <a:t>两轮评议确定资助对象。</a:t>
            </a:r>
            <a:r>
              <a:rPr lang="en-US" altLang="zh-CN" sz="2000" b="1" dirty="0">
                <a:latin typeface="Times New Roman" panose="02020603050405020304" pitchFamily="18" charset="0"/>
                <a:cs typeface="Times New Roman" panose="02020603050405020304" pitchFamily="18" charset="0"/>
              </a:rPr>
              <a:t>2018</a:t>
            </a:r>
            <a:r>
              <a:rPr lang="zh-CN" altLang="en-US" sz="2000" b="1" dirty="0">
                <a:latin typeface="Times New Roman" panose="02020603050405020304" pitchFamily="18" charset="0"/>
                <a:cs typeface="Times New Roman" panose="02020603050405020304" pitchFamily="18" charset="0"/>
              </a:rPr>
              <a:t>年拟资助</a:t>
            </a:r>
            <a:r>
              <a:rPr lang="zh-CN" altLang="en-US" sz="2000" b="1" dirty="0">
                <a:solidFill>
                  <a:srgbClr val="FF0000"/>
                </a:solidFill>
                <a:latin typeface="Times New Roman" panose="02020603050405020304" pitchFamily="18" charset="0"/>
                <a:cs typeface="Times New Roman" panose="02020603050405020304" pitchFamily="18" charset="0"/>
              </a:rPr>
              <a:t>约</a:t>
            </a:r>
            <a:r>
              <a:rPr lang="en-US" altLang="zh-CN" sz="2000" b="1" dirty="0">
                <a:solidFill>
                  <a:srgbClr val="FF0000"/>
                </a:solidFill>
                <a:latin typeface="Times New Roman" panose="02020603050405020304" pitchFamily="18" charset="0"/>
                <a:cs typeface="Times New Roman" panose="02020603050405020304" pitchFamily="18" charset="0"/>
              </a:rPr>
              <a:t>960</a:t>
            </a:r>
            <a:r>
              <a:rPr lang="zh-CN" altLang="en-US" sz="2000" b="1" dirty="0">
                <a:solidFill>
                  <a:srgbClr val="FF0000"/>
                </a:solidFill>
                <a:latin typeface="Times New Roman" panose="02020603050405020304" pitchFamily="18" charset="0"/>
                <a:cs typeface="Times New Roman" panose="02020603050405020304" pitchFamily="18" charset="0"/>
              </a:rPr>
              <a:t>人</a:t>
            </a:r>
            <a:r>
              <a:rPr lang="en-US" altLang="zh-CN" sz="2000" b="1" dirty="0">
                <a:latin typeface="Times New Roman" panose="02020603050405020304" pitchFamily="18" charset="0"/>
                <a:cs typeface="Times New Roman" panose="02020603050405020304" pitchFamily="18" charset="0"/>
              </a:rPr>
              <a:t>,</a:t>
            </a:r>
            <a:r>
              <a:rPr lang="zh-CN" altLang="en-US" sz="2000" b="1" dirty="0">
                <a:latin typeface="Times New Roman" panose="02020603050405020304" pitchFamily="18" charset="0"/>
                <a:cs typeface="Times New Roman" panose="02020603050405020304" pitchFamily="18" charset="0"/>
              </a:rPr>
              <a:t>资助标准为</a:t>
            </a:r>
            <a:r>
              <a:rPr lang="en-US" altLang="zh-CN" sz="2000" b="1" dirty="0">
                <a:solidFill>
                  <a:srgbClr val="FF0000"/>
                </a:solidFill>
                <a:latin typeface="Times New Roman" panose="02020603050405020304" pitchFamily="18" charset="0"/>
                <a:cs typeface="Times New Roman" panose="02020603050405020304" pitchFamily="18" charset="0"/>
              </a:rPr>
              <a:t>15</a:t>
            </a:r>
            <a:r>
              <a:rPr lang="zh-CN" altLang="en-US" sz="2000" b="1" dirty="0">
                <a:solidFill>
                  <a:srgbClr val="FF0000"/>
                </a:solidFill>
                <a:latin typeface="Times New Roman" panose="02020603050405020304" pitchFamily="18" charset="0"/>
                <a:cs typeface="Times New Roman" panose="02020603050405020304" pitchFamily="18" charset="0"/>
              </a:rPr>
              <a:t>万</a:t>
            </a:r>
            <a:r>
              <a:rPr lang="zh-CN" altLang="en-US" sz="2000" b="1" dirty="0">
                <a:latin typeface="Times New Roman" panose="02020603050405020304" pitchFamily="18" charset="0"/>
                <a:cs typeface="Times New Roman" panose="02020603050405020304" pitchFamily="18" charset="0"/>
              </a:rPr>
              <a:t>元。</a:t>
            </a:r>
            <a:endParaRPr kumimoji="1" lang="zh-CN" alt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41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620688"/>
            <a:ext cx="8424936" cy="6259855"/>
          </a:xfrm>
          <a:prstGeom prst="rect">
            <a:avLst/>
          </a:prstGeom>
        </p:spPr>
        <p:txBody>
          <a:bodyPr wrap="square">
            <a:spAutoFit/>
          </a:bodyPr>
          <a:lstStyle/>
          <a:p>
            <a:pPr>
              <a:lnSpc>
                <a:spcPct val="150000"/>
              </a:lnSpc>
            </a:pPr>
            <a:r>
              <a:rPr lang="en-US" altLang="zh-CN" b="1" dirty="0">
                <a:latin typeface="+mn-ea"/>
              </a:rPr>
              <a:t>1.</a:t>
            </a:r>
            <a:r>
              <a:rPr lang="zh-CN" altLang="en-US" b="1" dirty="0">
                <a:latin typeface="+mn-ea"/>
              </a:rPr>
              <a:t>进站</a:t>
            </a:r>
            <a:r>
              <a:rPr lang="zh-CN" altLang="en-US" b="1" dirty="0">
                <a:solidFill>
                  <a:srgbClr val="FF0000"/>
                </a:solidFill>
                <a:latin typeface="+mn-ea"/>
              </a:rPr>
              <a:t>满</a:t>
            </a:r>
            <a:r>
              <a:rPr lang="en-US" altLang="zh-CN" b="1" dirty="0">
                <a:solidFill>
                  <a:srgbClr val="FF0000"/>
                </a:solidFill>
                <a:latin typeface="+mn-ea"/>
              </a:rPr>
              <a:t>4</a:t>
            </a:r>
            <a:r>
              <a:rPr lang="zh-CN" altLang="en-US" b="1" dirty="0">
                <a:solidFill>
                  <a:srgbClr val="FF0000"/>
                </a:solidFill>
                <a:latin typeface="+mn-ea"/>
              </a:rPr>
              <a:t>个月</a:t>
            </a:r>
            <a:r>
              <a:rPr lang="zh-CN" altLang="en-US" b="1" dirty="0" smtClean="0">
                <a:latin typeface="+mn-ea"/>
              </a:rPr>
              <a:t>。</a:t>
            </a:r>
            <a:endParaRPr lang="en-US" altLang="zh-CN" b="1" dirty="0" smtClean="0">
              <a:latin typeface="+mn-ea"/>
            </a:endParaRPr>
          </a:p>
          <a:p>
            <a:pPr>
              <a:lnSpc>
                <a:spcPct val="150000"/>
              </a:lnSpc>
            </a:pPr>
            <a:r>
              <a:rPr lang="en-US" altLang="zh-CN" b="1" dirty="0" smtClean="0">
                <a:latin typeface="+mn-ea"/>
              </a:rPr>
              <a:t>2</a:t>
            </a:r>
            <a:r>
              <a:rPr lang="en-US" altLang="zh-CN" b="1" dirty="0">
                <a:latin typeface="+mn-ea"/>
              </a:rPr>
              <a:t>.</a:t>
            </a:r>
            <a:r>
              <a:rPr lang="zh-CN" altLang="en-US" b="1" dirty="0">
                <a:latin typeface="+mn-ea"/>
              </a:rPr>
              <a:t>已取得</a:t>
            </a:r>
            <a:r>
              <a:rPr lang="zh-CN" altLang="en-US" b="1" dirty="0">
                <a:solidFill>
                  <a:srgbClr val="FF0000"/>
                </a:solidFill>
                <a:latin typeface="+mn-ea"/>
              </a:rPr>
              <a:t>突出</a:t>
            </a:r>
            <a:r>
              <a:rPr lang="zh-CN" altLang="en-US" b="1" dirty="0">
                <a:latin typeface="+mn-ea"/>
              </a:rPr>
              <a:t>的科研成果，或在项目成果转化方面已</a:t>
            </a:r>
            <a:r>
              <a:rPr lang="zh-CN" altLang="en-US" b="1" dirty="0">
                <a:solidFill>
                  <a:srgbClr val="FF0000"/>
                </a:solidFill>
                <a:latin typeface="+mn-ea"/>
              </a:rPr>
              <a:t>取得好的成效</a:t>
            </a:r>
            <a:r>
              <a:rPr lang="zh-CN" altLang="en-US" b="1" dirty="0" smtClean="0">
                <a:latin typeface="+mn-ea"/>
              </a:rPr>
              <a:t>。</a:t>
            </a:r>
            <a:endParaRPr lang="en-US" altLang="zh-CN" b="1" dirty="0" smtClean="0">
              <a:latin typeface="+mn-ea"/>
            </a:endParaRPr>
          </a:p>
          <a:p>
            <a:pPr>
              <a:lnSpc>
                <a:spcPct val="150000"/>
              </a:lnSpc>
            </a:pPr>
            <a:r>
              <a:rPr lang="en-US" altLang="zh-CN" b="1" dirty="0" smtClean="0">
                <a:latin typeface="+mn-ea"/>
              </a:rPr>
              <a:t>3</a:t>
            </a:r>
            <a:r>
              <a:rPr lang="en-US" altLang="zh-CN" b="1" dirty="0">
                <a:latin typeface="+mn-ea"/>
              </a:rPr>
              <a:t>.</a:t>
            </a:r>
            <a:r>
              <a:rPr lang="zh-CN" altLang="en-US" b="1" dirty="0">
                <a:latin typeface="+mn-ea"/>
              </a:rPr>
              <a:t>发展</a:t>
            </a:r>
            <a:r>
              <a:rPr lang="zh-CN" altLang="en-US" b="1" dirty="0">
                <a:solidFill>
                  <a:srgbClr val="FF0000"/>
                </a:solidFill>
                <a:latin typeface="+mn-ea"/>
              </a:rPr>
              <a:t>潜力大</a:t>
            </a:r>
            <a:r>
              <a:rPr lang="zh-CN" altLang="en-US" b="1" dirty="0">
                <a:latin typeface="+mn-ea"/>
              </a:rPr>
              <a:t>，在站期间的研究工作表现出较强的</a:t>
            </a:r>
            <a:r>
              <a:rPr lang="zh-CN" altLang="en-US" b="1" dirty="0">
                <a:solidFill>
                  <a:srgbClr val="FF0000"/>
                </a:solidFill>
                <a:latin typeface="+mn-ea"/>
              </a:rPr>
              <a:t>创新能力</a:t>
            </a:r>
            <a:r>
              <a:rPr lang="zh-CN" altLang="en-US" b="1" dirty="0" smtClean="0">
                <a:latin typeface="+mn-ea"/>
              </a:rPr>
              <a:t>。</a:t>
            </a:r>
            <a:endParaRPr lang="en-US" altLang="zh-CN" b="1" dirty="0" smtClean="0">
              <a:latin typeface="+mn-ea"/>
            </a:endParaRPr>
          </a:p>
          <a:p>
            <a:pPr>
              <a:lnSpc>
                <a:spcPct val="150000"/>
              </a:lnSpc>
            </a:pPr>
            <a:r>
              <a:rPr lang="en-US" altLang="zh-CN" b="1" dirty="0" smtClean="0">
                <a:latin typeface="+mn-ea"/>
              </a:rPr>
              <a:t>4</a:t>
            </a:r>
            <a:r>
              <a:rPr lang="en-US" altLang="zh-CN" b="1" dirty="0">
                <a:latin typeface="+mn-ea"/>
              </a:rPr>
              <a:t>.</a:t>
            </a:r>
            <a:r>
              <a:rPr lang="zh-CN" altLang="en-US" b="1" dirty="0">
                <a:latin typeface="+mn-ea"/>
              </a:rPr>
              <a:t>申请特别资助的项目应具有</a:t>
            </a:r>
            <a:r>
              <a:rPr lang="zh-CN" altLang="en-US" b="1" dirty="0">
                <a:solidFill>
                  <a:srgbClr val="FF0000"/>
                </a:solidFill>
                <a:latin typeface="+mn-ea"/>
              </a:rPr>
              <a:t>突出的学术价值或创新性</a:t>
            </a:r>
            <a:r>
              <a:rPr lang="zh-CN" altLang="en-US" b="1" dirty="0" smtClean="0">
                <a:latin typeface="+mn-ea"/>
              </a:rPr>
              <a:t>。</a:t>
            </a:r>
            <a:endParaRPr lang="en-US" altLang="zh-CN" b="1" dirty="0" smtClean="0">
              <a:latin typeface="+mn-ea"/>
            </a:endParaRPr>
          </a:p>
          <a:p>
            <a:pPr>
              <a:lnSpc>
                <a:spcPct val="150000"/>
              </a:lnSpc>
            </a:pPr>
            <a:r>
              <a:rPr lang="en-US" altLang="zh-CN" b="1" dirty="0" smtClean="0">
                <a:latin typeface="+mn-ea"/>
              </a:rPr>
              <a:t>5</a:t>
            </a:r>
            <a:r>
              <a:rPr lang="en-US" altLang="zh-CN" b="1" dirty="0">
                <a:latin typeface="+mn-ea"/>
              </a:rPr>
              <a:t>.</a:t>
            </a:r>
            <a:r>
              <a:rPr lang="zh-CN" altLang="en-US" b="1" dirty="0">
                <a:latin typeface="+mn-ea"/>
              </a:rPr>
              <a:t>申请项目可以是获得中国博士后科学基金面上资助项目的延续和深化，但必须有</a:t>
            </a:r>
            <a:r>
              <a:rPr lang="zh-CN" altLang="en-US" b="1" dirty="0">
                <a:solidFill>
                  <a:srgbClr val="FF0000"/>
                </a:solidFill>
                <a:latin typeface="+mn-ea"/>
              </a:rPr>
              <a:t>创新点或创新成果</a:t>
            </a:r>
            <a:r>
              <a:rPr lang="zh-CN" altLang="en-US" b="1" dirty="0" smtClean="0">
                <a:latin typeface="+mn-ea"/>
              </a:rPr>
              <a:t>。</a:t>
            </a:r>
            <a:endParaRPr lang="en-US" altLang="zh-CN" b="1" dirty="0" smtClean="0">
              <a:latin typeface="+mn-ea"/>
            </a:endParaRPr>
          </a:p>
          <a:p>
            <a:pPr>
              <a:lnSpc>
                <a:spcPct val="150000"/>
              </a:lnSpc>
            </a:pPr>
            <a:r>
              <a:rPr lang="en-US" altLang="zh-CN" b="1" dirty="0" smtClean="0">
                <a:latin typeface="+mn-ea"/>
              </a:rPr>
              <a:t>6</a:t>
            </a:r>
            <a:r>
              <a:rPr lang="en-US" altLang="zh-CN" b="1" dirty="0">
                <a:latin typeface="+mn-ea"/>
              </a:rPr>
              <a:t>.</a:t>
            </a:r>
            <a:r>
              <a:rPr lang="zh-CN" altLang="en-US" b="1" dirty="0">
                <a:latin typeface="+mn-ea"/>
              </a:rPr>
              <a:t>由设站单位、有关省（市、区）或部门择优推荐。流动站设站单位及北京市非市属工作站设站单位负责组织本单位的推荐，其他工作站设站单位由所在省（市、区）或部门的博士后管理部门负责推荐。流动站设站单位及北京市非市属工作站设站单位，按各单位在站博士后人数的</a:t>
            </a:r>
            <a:r>
              <a:rPr lang="en-US" altLang="zh-CN" b="1" dirty="0">
                <a:solidFill>
                  <a:srgbClr val="FF0000"/>
                </a:solidFill>
                <a:latin typeface="+mn-ea"/>
              </a:rPr>
              <a:t>1/10</a:t>
            </a:r>
            <a:r>
              <a:rPr lang="zh-CN" altLang="en-US" b="1" dirty="0">
                <a:latin typeface="+mn-ea"/>
              </a:rPr>
              <a:t>推荐；不足</a:t>
            </a:r>
            <a:r>
              <a:rPr lang="en-US" altLang="zh-CN" b="1" dirty="0">
                <a:latin typeface="+mn-ea"/>
              </a:rPr>
              <a:t>10</a:t>
            </a:r>
            <a:r>
              <a:rPr lang="zh-CN" altLang="en-US" b="1" dirty="0">
                <a:latin typeface="+mn-ea"/>
              </a:rPr>
              <a:t>人的，推荐</a:t>
            </a:r>
            <a:r>
              <a:rPr lang="en-US" altLang="zh-CN" b="1" dirty="0">
                <a:latin typeface="+mn-ea"/>
              </a:rPr>
              <a:t>1</a:t>
            </a:r>
            <a:r>
              <a:rPr lang="zh-CN" altLang="en-US" b="1" dirty="0">
                <a:latin typeface="+mn-ea"/>
              </a:rPr>
              <a:t>人。各省（市、区）推荐名额为所辖全部工作站在站人数的</a:t>
            </a:r>
            <a:r>
              <a:rPr lang="en-US" altLang="zh-CN" b="1" dirty="0">
                <a:latin typeface="+mn-ea"/>
              </a:rPr>
              <a:t>1/10;</a:t>
            </a:r>
            <a:r>
              <a:rPr lang="zh-CN" altLang="en-US" b="1" dirty="0">
                <a:latin typeface="+mn-ea"/>
              </a:rPr>
              <a:t>不足</a:t>
            </a:r>
            <a:r>
              <a:rPr lang="en-US" altLang="zh-CN" b="1" dirty="0">
                <a:latin typeface="+mn-ea"/>
              </a:rPr>
              <a:t>10</a:t>
            </a:r>
            <a:r>
              <a:rPr lang="zh-CN" altLang="en-US" b="1" dirty="0">
                <a:latin typeface="+mn-ea"/>
              </a:rPr>
              <a:t>人的，推荐</a:t>
            </a:r>
            <a:r>
              <a:rPr lang="en-US" altLang="zh-CN" b="1" dirty="0">
                <a:latin typeface="+mn-ea"/>
              </a:rPr>
              <a:t>1</a:t>
            </a:r>
            <a:r>
              <a:rPr lang="zh-CN" altLang="en-US" b="1" dirty="0">
                <a:latin typeface="+mn-ea"/>
              </a:rPr>
              <a:t>人。军队系统各流动站和工作站设站单位，推荐名额为各设站单位在站博士后人数的</a:t>
            </a:r>
            <a:r>
              <a:rPr lang="en-US" altLang="zh-CN" b="1" dirty="0">
                <a:solidFill>
                  <a:srgbClr val="FF0000"/>
                </a:solidFill>
                <a:latin typeface="+mn-ea"/>
              </a:rPr>
              <a:t>1/10</a:t>
            </a:r>
            <a:r>
              <a:rPr lang="en-US" altLang="zh-CN" b="1" dirty="0">
                <a:latin typeface="+mn-ea"/>
              </a:rPr>
              <a:t>;</a:t>
            </a:r>
            <a:r>
              <a:rPr lang="zh-CN" altLang="en-US" b="1" dirty="0">
                <a:latin typeface="+mn-ea"/>
              </a:rPr>
              <a:t>不足</a:t>
            </a:r>
            <a:r>
              <a:rPr lang="en-US" altLang="zh-CN" b="1" dirty="0">
                <a:latin typeface="+mn-ea"/>
              </a:rPr>
              <a:t>10</a:t>
            </a:r>
            <a:r>
              <a:rPr lang="zh-CN" altLang="en-US" b="1" dirty="0">
                <a:latin typeface="+mn-ea"/>
              </a:rPr>
              <a:t>人的，推荐</a:t>
            </a:r>
            <a:r>
              <a:rPr lang="en-US" altLang="zh-CN" b="1" dirty="0">
                <a:latin typeface="+mn-ea"/>
              </a:rPr>
              <a:t>1</a:t>
            </a:r>
            <a:r>
              <a:rPr lang="zh-CN" altLang="en-US" b="1" dirty="0">
                <a:latin typeface="+mn-ea"/>
              </a:rPr>
              <a:t>人。</a:t>
            </a:r>
          </a:p>
          <a:p>
            <a:pPr>
              <a:lnSpc>
                <a:spcPct val="150000"/>
              </a:lnSpc>
            </a:pPr>
            <a:r>
              <a:rPr lang="zh-CN" altLang="en-US" b="1" dirty="0">
                <a:latin typeface="+mn-ea"/>
              </a:rPr>
              <a:t>各部门、单位的推荐名额由中国博士后科学基金会据实核定，并在“中国博士后科学基金管理信息系统”明示</a:t>
            </a:r>
            <a:r>
              <a:rPr lang="zh-CN" altLang="en-US" b="1" dirty="0" smtClean="0">
                <a:latin typeface="+mn-ea"/>
              </a:rPr>
              <a:t>。</a:t>
            </a:r>
            <a:endParaRPr lang="zh-CN" altLang="en-US" b="1" dirty="0">
              <a:latin typeface="+mn-ea"/>
            </a:endParaRPr>
          </a:p>
        </p:txBody>
      </p:sp>
      <p:sp>
        <p:nvSpPr>
          <p:cNvPr id="3" name="矩形 2"/>
          <p:cNvSpPr/>
          <p:nvPr/>
        </p:nvSpPr>
        <p:spPr>
          <a:xfrm>
            <a:off x="3337190" y="116632"/>
            <a:ext cx="2242922" cy="707886"/>
          </a:xfrm>
          <a:prstGeom prst="rect">
            <a:avLst/>
          </a:prstGeom>
        </p:spPr>
        <p:txBody>
          <a:bodyPr wrap="none">
            <a:spAutoFit/>
          </a:bodyPr>
          <a:lstStyle/>
          <a:p>
            <a:r>
              <a:rPr lang="zh-CN" altLang="en-US" sz="4000" b="1" dirty="0" smtClean="0">
                <a:solidFill>
                  <a:srgbClr val="0000FF"/>
                </a:solidFill>
              </a:rPr>
              <a:t>申报</a:t>
            </a:r>
            <a:r>
              <a:rPr lang="zh-CN" altLang="en-US" sz="4000" b="1" dirty="0">
                <a:solidFill>
                  <a:srgbClr val="0000FF"/>
                </a:solidFill>
              </a:rPr>
              <a:t>条件</a:t>
            </a:r>
            <a:endParaRPr lang="zh-CN" altLang="en-US" sz="4000" dirty="0">
              <a:solidFill>
                <a:srgbClr val="0000FF"/>
              </a:solidFill>
            </a:endParaRPr>
          </a:p>
        </p:txBody>
      </p:sp>
    </p:spTree>
    <p:extLst>
      <p:ext uri="{BB962C8B-B14F-4D97-AF65-F5344CB8AC3E}">
        <p14:creationId xmlns:p14="http://schemas.microsoft.com/office/powerpoint/2010/main" val="1290499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6067" y="476672"/>
            <a:ext cx="8568952" cy="5078313"/>
          </a:xfrm>
          <a:prstGeom prst="rect">
            <a:avLst/>
          </a:prstGeom>
        </p:spPr>
        <p:txBody>
          <a:bodyPr wrap="square">
            <a:spAutoFit/>
          </a:bodyPr>
          <a:lstStyle/>
          <a:p>
            <a:pPr>
              <a:lnSpc>
                <a:spcPct val="150000"/>
              </a:lnSpc>
            </a:pPr>
            <a:r>
              <a:rPr lang="en-US" altLang="zh-CN" b="1" dirty="0">
                <a:latin typeface="Times New Roman" panose="02020603050405020304" pitchFamily="18" charset="0"/>
                <a:cs typeface="Times New Roman" panose="02020603050405020304" pitchFamily="18" charset="0"/>
              </a:rPr>
              <a:t>7.</a:t>
            </a:r>
            <a:r>
              <a:rPr lang="zh-CN" altLang="en-US" b="1" dirty="0">
                <a:latin typeface="Times New Roman" panose="02020603050405020304" pitchFamily="18" charset="0"/>
                <a:cs typeface="Times New Roman" panose="02020603050405020304" pitchFamily="18" charset="0"/>
              </a:rPr>
              <a:t>具备下列条件之一的博士后研究人员，可</a:t>
            </a:r>
            <a:r>
              <a:rPr lang="zh-CN" altLang="en-US" b="1" dirty="0">
                <a:solidFill>
                  <a:srgbClr val="FF0000"/>
                </a:solidFill>
                <a:latin typeface="Times New Roman" panose="02020603050405020304" pitchFamily="18" charset="0"/>
                <a:cs typeface="Times New Roman" panose="02020603050405020304" pitchFamily="18" charset="0"/>
              </a:rPr>
              <a:t>优先推荐</a:t>
            </a:r>
            <a:r>
              <a:rPr lang="zh-CN" altLang="en-US" b="1" dirty="0">
                <a:latin typeface="Times New Roman" panose="02020603050405020304" pitchFamily="18" charset="0"/>
                <a:cs typeface="Times New Roman" panose="02020603050405020304" pitchFamily="18" charset="0"/>
              </a:rPr>
              <a:t>：获得中国博士后科学基金面上资助，或获得国家自然科学基金、国家社会科学基金等资助；作为主要研究人员参加“</a:t>
            </a:r>
            <a:r>
              <a:rPr lang="en-US" altLang="zh-CN" b="1" dirty="0">
                <a:latin typeface="Times New Roman" panose="02020603050405020304" pitchFamily="18" charset="0"/>
                <a:cs typeface="Times New Roman" panose="02020603050405020304" pitchFamily="18" charset="0"/>
              </a:rPr>
              <a:t>863”“973”</a:t>
            </a:r>
            <a:r>
              <a:rPr lang="zh-CN" altLang="en-US" b="1" dirty="0">
                <a:latin typeface="Times New Roman" panose="02020603050405020304" pitchFamily="18" charset="0"/>
                <a:cs typeface="Times New Roman" panose="02020603050405020304" pitchFamily="18" charset="0"/>
              </a:rPr>
              <a:t>或国家知识创新工程等重大科技项目；获得省部级以上科技奖励或学术荣誉称号；设站单位引进的优秀留学回国人才；设站单位重点培养的学术技术带头人或后备人才</a:t>
            </a:r>
            <a:r>
              <a:rPr lang="zh-CN" altLang="en-US" b="1" dirty="0" smtClean="0">
                <a:latin typeface="Times New Roman" panose="02020603050405020304" pitchFamily="18" charset="0"/>
                <a:cs typeface="Times New Roman" panose="02020603050405020304" pitchFamily="18" charset="0"/>
              </a:rPr>
              <a:t>。</a:t>
            </a:r>
            <a:endParaRPr lang="en-US" altLang="zh-CN" b="1" dirty="0" smtClean="0">
              <a:latin typeface="Times New Roman" panose="02020603050405020304" pitchFamily="18" charset="0"/>
              <a:cs typeface="Times New Roman" panose="02020603050405020304" pitchFamily="18" charset="0"/>
            </a:endParaRPr>
          </a:p>
          <a:p>
            <a:pPr>
              <a:lnSpc>
                <a:spcPct val="150000"/>
              </a:lnSpc>
            </a:pPr>
            <a:r>
              <a:rPr lang="en-US" altLang="zh-CN" b="1" dirty="0" smtClean="0">
                <a:latin typeface="Times New Roman" panose="02020603050405020304" pitchFamily="18" charset="0"/>
                <a:cs typeface="Times New Roman" panose="02020603050405020304" pitchFamily="18" charset="0"/>
              </a:rPr>
              <a:t>8</a:t>
            </a:r>
            <a:r>
              <a:rPr lang="en-US" altLang="zh-CN" b="1" dirty="0">
                <a:latin typeface="Times New Roman" panose="02020603050405020304" pitchFamily="18" charset="0"/>
                <a:cs typeface="Times New Roman" panose="02020603050405020304" pitchFamily="18" charset="0"/>
              </a:rPr>
              <a:t>.</a:t>
            </a:r>
            <a:r>
              <a:rPr lang="zh-CN" altLang="en-US" b="1" dirty="0">
                <a:latin typeface="Times New Roman" panose="02020603050405020304" pitchFamily="18" charset="0"/>
                <a:cs typeface="Times New Roman" panose="02020603050405020304" pitchFamily="18" charset="0"/>
              </a:rPr>
              <a:t>每位博士后研究人员每站只能获得</a:t>
            </a:r>
            <a:r>
              <a:rPr lang="zh-CN" altLang="en-US" b="1" dirty="0">
                <a:solidFill>
                  <a:srgbClr val="FF0000"/>
                </a:solidFill>
                <a:latin typeface="Times New Roman" panose="02020603050405020304" pitchFamily="18" charset="0"/>
                <a:cs typeface="Times New Roman" panose="02020603050405020304" pitchFamily="18" charset="0"/>
              </a:rPr>
              <a:t>一次</a:t>
            </a:r>
            <a:r>
              <a:rPr lang="zh-CN" altLang="en-US" b="1" dirty="0">
                <a:latin typeface="Times New Roman" panose="02020603050405020304" pitchFamily="18" charset="0"/>
                <a:cs typeface="Times New Roman" panose="02020603050405020304" pitchFamily="18" charset="0"/>
              </a:rPr>
              <a:t>特别资助，对在当批次资助结果发布之前出站的博士后研究人员不予资助</a:t>
            </a:r>
            <a:r>
              <a:rPr lang="zh-CN" altLang="en-US" b="1" dirty="0" smtClean="0">
                <a:latin typeface="Times New Roman" panose="02020603050405020304" pitchFamily="18" charset="0"/>
                <a:cs typeface="Times New Roman" panose="02020603050405020304" pitchFamily="18" charset="0"/>
              </a:rPr>
              <a:t>。</a:t>
            </a:r>
            <a:endParaRPr lang="en-US" altLang="zh-CN" b="1" dirty="0" smtClean="0">
              <a:latin typeface="Times New Roman" panose="02020603050405020304" pitchFamily="18" charset="0"/>
              <a:cs typeface="Times New Roman" panose="02020603050405020304" pitchFamily="18" charset="0"/>
            </a:endParaRPr>
          </a:p>
          <a:p>
            <a:pPr>
              <a:lnSpc>
                <a:spcPct val="150000"/>
              </a:lnSpc>
            </a:pPr>
            <a:r>
              <a:rPr lang="en-US" altLang="zh-CN" b="1" dirty="0" smtClean="0">
                <a:latin typeface="Times New Roman" panose="02020603050405020304" pitchFamily="18" charset="0"/>
                <a:cs typeface="Times New Roman" panose="02020603050405020304" pitchFamily="18" charset="0"/>
              </a:rPr>
              <a:t>9</a:t>
            </a:r>
            <a:r>
              <a:rPr lang="en-US" altLang="zh-CN" b="1" dirty="0">
                <a:latin typeface="Times New Roman" panose="02020603050405020304" pitchFamily="18" charset="0"/>
                <a:cs typeface="Times New Roman" panose="02020603050405020304" pitchFamily="18" charset="0"/>
              </a:rPr>
              <a:t>.</a:t>
            </a:r>
            <a:r>
              <a:rPr lang="zh-CN" altLang="en-US" b="1" dirty="0">
                <a:latin typeface="Times New Roman" panose="02020603050405020304" pitchFamily="18" charset="0"/>
                <a:cs typeface="Times New Roman" panose="02020603050405020304" pitchFamily="18" charset="0"/>
              </a:rPr>
              <a:t>入选“博士后国际交流计划”“中德博士后交流项目”和“香江学者计划”的派出人员在未结束派出工作前不可申请。已结束在国（境）外研究工作后继续在国内设站单位开展博士后研究工作的，可以申请，但须由所在设站单位出具证明</a:t>
            </a:r>
            <a:r>
              <a:rPr lang="zh-CN" altLang="en-US" b="1" dirty="0" smtClean="0">
                <a:latin typeface="Times New Roman" panose="02020603050405020304" pitchFamily="18" charset="0"/>
                <a:cs typeface="Times New Roman" panose="02020603050405020304" pitchFamily="18" charset="0"/>
              </a:rPr>
              <a:t>。</a:t>
            </a:r>
            <a:endParaRPr lang="en-US" altLang="zh-CN" b="1" dirty="0" smtClean="0">
              <a:latin typeface="Times New Roman" panose="02020603050405020304" pitchFamily="18" charset="0"/>
              <a:cs typeface="Times New Roman" panose="02020603050405020304" pitchFamily="18" charset="0"/>
            </a:endParaRPr>
          </a:p>
          <a:p>
            <a:pPr>
              <a:lnSpc>
                <a:spcPct val="150000"/>
              </a:lnSpc>
            </a:pPr>
            <a:r>
              <a:rPr lang="en-US" altLang="zh-CN" b="1" dirty="0" smtClean="0">
                <a:latin typeface="Times New Roman" panose="02020603050405020304" pitchFamily="18" charset="0"/>
                <a:cs typeface="Times New Roman" panose="02020603050405020304" pitchFamily="18" charset="0"/>
              </a:rPr>
              <a:t>10</a:t>
            </a:r>
            <a:r>
              <a:rPr lang="en-US" altLang="zh-CN" b="1" dirty="0">
                <a:latin typeface="Times New Roman" panose="02020603050405020304" pitchFamily="18" charset="0"/>
                <a:cs typeface="Times New Roman" panose="02020603050405020304" pitchFamily="18" charset="0"/>
              </a:rPr>
              <a:t>.</a:t>
            </a:r>
            <a:r>
              <a:rPr lang="zh-CN" altLang="en-US" b="1" dirty="0">
                <a:latin typeface="Times New Roman" panose="02020603050405020304" pitchFamily="18" charset="0"/>
                <a:cs typeface="Times New Roman" panose="02020603050405020304" pitchFamily="18" charset="0"/>
              </a:rPr>
              <a:t>入选“博士后创新人才支持计划”“联合资助优秀博士后项目”的人员不可申请</a:t>
            </a:r>
            <a:r>
              <a:rPr lang="zh-CN" altLang="en-US" b="1" dirty="0" smtClean="0">
                <a:latin typeface="Times New Roman" panose="02020603050405020304" pitchFamily="18" charset="0"/>
                <a:cs typeface="Times New Roman" panose="02020603050405020304" pitchFamily="18" charset="0"/>
              </a:rPr>
              <a:t>。</a:t>
            </a:r>
            <a:endParaRPr lang="en-US" altLang="zh-CN" b="1" dirty="0" smtClean="0">
              <a:latin typeface="Times New Roman" panose="02020603050405020304" pitchFamily="18" charset="0"/>
              <a:cs typeface="Times New Roman" panose="02020603050405020304" pitchFamily="18" charset="0"/>
            </a:endParaRPr>
          </a:p>
          <a:p>
            <a:pPr>
              <a:lnSpc>
                <a:spcPct val="150000"/>
              </a:lnSpc>
            </a:pPr>
            <a:r>
              <a:rPr lang="en-US" altLang="zh-CN" b="1" dirty="0" smtClean="0">
                <a:latin typeface="Times New Roman" panose="02020603050405020304" pitchFamily="18" charset="0"/>
                <a:cs typeface="Times New Roman" panose="02020603050405020304" pitchFamily="18" charset="0"/>
              </a:rPr>
              <a:t>11</a:t>
            </a:r>
            <a:r>
              <a:rPr lang="en-US" altLang="zh-CN" b="1" dirty="0">
                <a:latin typeface="Times New Roman" panose="02020603050405020304" pitchFamily="18" charset="0"/>
                <a:cs typeface="Times New Roman" panose="02020603050405020304" pitchFamily="18" charset="0"/>
              </a:rPr>
              <a:t>.</a:t>
            </a:r>
            <a:r>
              <a:rPr lang="zh-CN" altLang="en-US" b="1" dirty="0">
                <a:latin typeface="Times New Roman" panose="02020603050405020304" pitchFamily="18" charset="0"/>
                <a:cs typeface="Times New Roman" panose="02020603050405020304" pitchFamily="18" charset="0"/>
              </a:rPr>
              <a:t>涉密项目不允许申报。</a:t>
            </a:r>
          </a:p>
        </p:txBody>
      </p:sp>
    </p:spTree>
    <p:extLst>
      <p:ext uri="{BB962C8B-B14F-4D97-AF65-F5344CB8AC3E}">
        <p14:creationId xmlns:p14="http://schemas.microsoft.com/office/powerpoint/2010/main" val="2629989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827584" y="1831464"/>
            <a:ext cx="536416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b="1">
                <a:solidFill>
                  <a:schemeClr val="tx1"/>
                </a:solidFill>
                <a:latin typeface="Arial" panose="020B0604020202020204" pitchFamily="34" charset="0"/>
                <a:ea typeface="宋体" panose="02010600030101010101" pitchFamily="2" charset="-122"/>
              </a:defRPr>
            </a:lvl1pPr>
            <a:lvl2pPr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marL="0" indent="0">
              <a:lnSpc>
                <a:spcPct val="120000"/>
              </a:lnSpc>
            </a:pPr>
            <a:r>
              <a:rPr lang="en-US" altLang="zh-CN" sz="2800" dirty="0" smtClean="0">
                <a:latin typeface="Times New Roman" panose="02020603050405020304" pitchFamily="18" charset="0"/>
                <a:ea typeface="+mn-ea"/>
                <a:cs typeface="Times New Roman" panose="02020603050405020304" pitchFamily="18" charset="0"/>
              </a:rPr>
              <a:t>1. </a:t>
            </a:r>
            <a:r>
              <a:rPr lang="zh-CN" altLang="en-US" sz="2800" dirty="0" smtClean="0">
                <a:latin typeface="Times New Roman" panose="02020603050405020304" pitchFamily="18" charset="0"/>
                <a:ea typeface="+mn-ea"/>
                <a:cs typeface="Times New Roman" panose="02020603050405020304" pitchFamily="18" charset="0"/>
              </a:rPr>
              <a:t>博士后科学基金基本情况</a:t>
            </a:r>
            <a:endParaRPr lang="en-US" altLang="zh-CN" sz="2800" dirty="0" smtClean="0">
              <a:latin typeface="Times New Roman" panose="02020603050405020304" pitchFamily="18" charset="0"/>
              <a:ea typeface="+mn-ea"/>
              <a:cs typeface="Times New Roman" panose="02020603050405020304" pitchFamily="18" charset="0"/>
            </a:endParaRPr>
          </a:p>
          <a:p>
            <a:pPr>
              <a:lnSpc>
                <a:spcPct val="120000"/>
              </a:lnSpc>
            </a:pPr>
            <a:endParaRPr lang="zh-CN" altLang="en-US" sz="2800" dirty="0">
              <a:latin typeface="Times New Roman" panose="02020603050405020304" pitchFamily="18" charset="0"/>
              <a:ea typeface="+mn-ea"/>
              <a:cs typeface="Times New Roman" panose="02020603050405020304" pitchFamily="18" charset="0"/>
            </a:endParaRPr>
          </a:p>
          <a:p>
            <a:pPr>
              <a:lnSpc>
                <a:spcPct val="120000"/>
              </a:lnSpc>
            </a:pPr>
            <a:r>
              <a:rPr lang="en-US" altLang="zh-CN" sz="2800" dirty="0">
                <a:solidFill>
                  <a:srgbClr val="FF0000"/>
                </a:solidFill>
                <a:latin typeface="Times New Roman" panose="02020603050405020304" pitchFamily="18" charset="0"/>
                <a:ea typeface="+mn-ea"/>
                <a:cs typeface="Times New Roman" panose="02020603050405020304" pitchFamily="18" charset="0"/>
              </a:rPr>
              <a:t>2</a:t>
            </a:r>
            <a:r>
              <a:rPr lang="en-US" altLang="zh-CN" sz="2800" dirty="0" smtClean="0">
                <a:solidFill>
                  <a:srgbClr val="FF0000"/>
                </a:solidFill>
                <a:latin typeface="Times New Roman" panose="02020603050405020304" pitchFamily="18" charset="0"/>
                <a:ea typeface="+mn-ea"/>
                <a:cs typeface="Times New Roman" panose="02020603050405020304" pitchFamily="18" charset="0"/>
              </a:rPr>
              <a:t>. </a:t>
            </a:r>
            <a:r>
              <a:rPr lang="zh-CN" altLang="en-US" sz="2800" dirty="0" smtClean="0">
                <a:solidFill>
                  <a:srgbClr val="FF0000"/>
                </a:solidFill>
                <a:latin typeface="Times New Roman" panose="02020603050405020304" pitchFamily="18" charset="0"/>
                <a:ea typeface="+mn-ea"/>
                <a:cs typeface="Times New Roman" panose="02020603050405020304" pitchFamily="18" charset="0"/>
              </a:rPr>
              <a:t>填写申请</a:t>
            </a:r>
            <a:endParaRPr lang="en-US" altLang="zh-CN" sz="2800" dirty="0" smtClean="0">
              <a:solidFill>
                <a:srgbClr val="FF0000"/>
              </a:solidFill>
              <a:latin typeface="Times New Roman" panose="02020603050405020304" pitchFamily="18" charset="0"/>
              <a:ea typeface="+mn-ea"/>
              <a:cs typeface="Times New Roman" panose="02020603050405020304" pitchFamily="18" charset="0"/>
            </a:endParaRPr>
          </a:p>
          <a:p>
            <a:pPr>
              <a:lnSpc>
                <a:spcPct val="120000"/>
              </a:lnSpc>
            </a:pPr>
            <a:endParaRPr lang="en-US" altLang="zh-CN" sz="2800" dirty="0">
              <a:latin typeface="Times New Roman" panose="02020603050405020304" pitchFamily="18" charset="0"/>
              <a:ea typeface="+mn-ea"/>
              <a:cs typeface="Times New Roman" panose="02020603050405020304" pitchFamily="18" charset="0"/>
            </a:endParaRPr>
          </a:p>
          <a:p>
            <a:pPr>
              <a:lnSpc>
                <a:spcPct val="120000"/>
              </a:lnSpc>
            </a:pPr>
            <a:r>
              <a:rPr lang="en-US" altLang="zh-CN" sz="2800" dirty="0" smtClean="0">
                <a:latin typeface="Times New Roman" panose="02020603050405020304" pitchFamily="18" charset="0"/>
                <a:ea typeface="+mn-ea"/>
                <a:cs typeface="Times New Roman" panose="02020603050405020304" pitchFamily="18" charset="0"/>
              </a:rPr>
              <a:t>3. </a:t>
            </a:r>
            <a:r>
              <a:rPr lang="zh-CN" altLang="en-US" sz="2800" dirty="0" smtClean="0">
                <a:latin typeface="Times New Roman" panose="02020603050405020304" pitchFamily="18" charset="0"/>
                <a:ea typeface="+mn-ea"/>
                <a:cs typeface="Times New Roman" panose="02020603050405020304" pitchFamily="18" charset="0"/>
              </a:rPr>
              <a:t>个人体会</a:t>
            </a:r>
            <a:endParaRPr lang="zh-CN" altLang="en-US" sz="2800" dirty="0">
              <a:latin typeface="Times New Roman" panose="02020603050405020304" pitchFamily="18" charset="0"/>
              <a:ea typeface="+mn-ea"/>
              <a:cs typeface="Times New Roman" panose="02020603050405020304" pitchFamily="18" charset="0"/>
            </a:endParaRPr>
          </a:p>
        </p:txBody>
      </p:sp>
      <p:sp>
        <p:nvSpPr>
          <p:cNvPr id="6147" name="Rectangle 5"/>
          <p:cNvSpPr>
            <a:spLocks noChangeArrowheads="1"/>
          </p:cNvSpPr>
          <p:nvPr/>
        </p:nvSpPr>
        <p:spPr bwMode="auto">
          <a:xfrm>
            <a:off x="539552" y="260648"/>
            <a:ext cx="777240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dirty="0">
                <a:solidFill>
                  <a:srgbClr val="0000FF"/>
                </a:solidFill>
                <a:latin typeface="+mn-ea"/>
                <a:ea typeface="+mn-ea"/>
              </a:rPr>
              <a:t>报告提纲</a:t>
            </a:r>
          </a:p>
        </p:txBody>
      </p:sp>
    </p:spTree>
    <p:extLst>
      <p:ext uri="{BB962C8B-B14F-4D97-AF65-F5344CB8AC3E}">
        <p14:creationId xmlns:p14="http://schemas.microsoft.com/office/powerpoint/2010/main" val="1592806877"/>
      </p:ext>
    </p:extLst>
  </p:cSld>
  <p:clrMapOvr>
    <a:masterClrMapping/>
  </p:clrMapOvr>
  <p:transition advTm="3641"/>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1963</Words>
  <Application>Microsoft Office PowerPoint</Application>
  <PresentationFormat>全屏显示(4:3)</PresentationFormat>
  <Paragraphs>154</Paragraphs>
  <Slides>29</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31" baseType="lpstr">
      <vt:lpstr>Office 主题​​</vt:lpstr>
      <vt:lpstr>Image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申请书的组成部分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qinhua</dc:creator>
  <cp:lastModifiedBy>qinhua</cp:lastModifiedBy>
  <cp:revision>19</cp:revision>
  <dcterms:created xsi:type="dcterms:W3CDTF">2018-08-17T11:18:48Z</dcterms:created>
  <dcterms:modified xsi:type="dcterms:W3CDTF">2018-08-20T02:58:34Z</dcterms:modified>
</cp:coreProperties>
</file>